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vml" ContentType="application/vnd.openxmlformats-officedocument.vmlDrawing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366" r:id="rId2"/>
    <p:sldId id="315" r:id="rId3"/>
    <p:sldId id="316" r:id="rId4"/>
    <p:sldId id="367" r:id="rId5"/>
    <p:sldId id="257" r:id="rId6"/>
    <p:sldId id="258" r:id="rId7"/>
    <p:sldId id="261" r:id="rId8"/>
    <p:sldId id="282" r:id="rId9"/>
    <p:sldId id="319" r:id="rId10"/>
    <p:sldId id="320" r:id="rId11"/>
    <p:sldId id="318" r:id="rId12"/>
    <p:sldId id="307" r:id="rId13"/>
    <p:sldId id="321" r:id="rId14"/>
    <p:sldId id="322" r:id="rId15"/>
    <p:sldId id="323" r:id="rId16"/>
    <p:sldId id="350" r:id="rId17"/>
    <p:sldId id="327" r:id="rId18"/>
    <p:sldId id="324" r:id="rId19"/>
    <p:sldId id="296" r:id="rId20"/>
    <p:sldId id="297" r:id="rId21"/>
    <p:sldId id="299" r:id="rId22"/>
    <p:sldId id="300" r:id="rId23"/>
    <p:sldId id="301" r:id="rId24"/>
    <p:sldId id="302" r:id="rId25"/>
    <p:sldId id="304" r:id="rId26"/>
    <p:sldId id="328" r:id="rId27"/>
    <p:sldId id="330" r:id="rId28"/>
    <p:sldId id="294" r:id="rId29"/>
    <p:sldId id="283" r:id="rId30"/>
    <p:sldId id="287" r:id="rId31"/>
    <p:sldId id="288" r:id="rId32"/>
    <p:sldId id="331" r:id="rId33"/>
    <p:sldId id="332" r:id="rId34"/>
    <p:sldId id="333" r:id="rId35"/>
    <p:sldId id="334" r:id="rId36"/>
    <p:sldId id="335" r:id="rId37"/>
    <p:sldId id="336" r:id="rId38"/>
    <p:sldId id="337" r:id="rId39"/>
    <p:sldId id="338" r:id="rId40"/>
    <p:sldId id="340" r:id="rId41"/>
    <p:sldId id="341" r:id="rId42"/>
    <p:sldId id="342" r:id="rId43"/>
    <p:sldId id="343" r:id="rId44"/>
    <p:sldId id="344" r:id="rId45"/>
    <p:sldId id="346" r:id="rId46"/>
    <p:sldId id="347" r:id="rId47"/>
    <p:sldId id="348" r:id="rId48"/>
    <p:sldId id="349" r:id="rId49"/>
    <p:sldId id="351" r:id="rId50"/>
    <p:sldId id="352" r:id="rId51"/>
    <p:sldId id="353" r:id="rId52"/>
    <p:sldId id="354" r:id="rId53"/>
    <p:sldId id="362" r:id="rId54"/>
    <p:sldId id="355" r:id="rId55"/>
    <p:sldId id="359" r:id="rId56"/>
    <p:sldId id="368" r:id="rId57"/>
    <p:sldId id="357" r:id="rId58"/>
    <p:sldId id="360" r:id="rId59"/>
    <p:sldId id="363" r:id="rId60"/>
    <p:sldId id="364" r:id="rId61"/>
    <p:sldId id="365" r:id="rId6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浅色样式 3 - 强调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浅色样式 2 - 强调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03447BB-5D67-496B-8E87-E561075AD55C}" styleName="深色样式 1 - 强调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深色样式 1 - 强调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CAF9ED-07DC-4A11-8D7F-57B35C25682E}" styleName="中度样式 1 - 强调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title>
      <c:tx>
        <c:rich>
          <a:bodyPr/>
          <a:lstStyle/>
          <a:p>
            <a:pPr>
              <a:defRPr sz="2800"/>
            </a:pPr>
            <a:r>
              <a:rPr lang="zh-CN" altLang="en-US" sz="2800" dirty="0" smtClean="0"/>
              <a:t>引入二维码管理，实现实名奖惩的支持</a:t>
            </a:r>
            <a:r>
              <a:rPr lang="zh-CN" altLang="en-US" sz="2800" dirty="0"/>
              <a:t>度</a:t>
            </a:r>
          </a:p>
        </c:rich>
      </c:tx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5688167422769773E-2"/>
          <c:y val="0.21849824914020555"/>
          <c:w val="0.840990728354294"/>
          <c:h val="0.73248003990745947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垃圾分类实名制支持度</c:v>
                </c:pt>
              </c:strCache>
            </c:strRef>
          </c:tx>
          <c:explosion val="4"/>
          <c:dLbls>
            <c:dLbl>
              <c:idx val="0"/>
              <c:layout>
                <c:manualLayout>
                  <c:x val="-0.26396340030942139"/>
                  <c:y val="-8.7037294860862147E-2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0.23386714542777329"/>
                  <c:y val="-1.4910606629243092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9.8168798240371502E-2"/>
                  <c:y val="0.14179310149242247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2000" b="1"/>
                </a:pPr>
                <a:endParaRPr lang="zh-CN"/>
              </a:p>
            </c:txPr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3"/>
                <c:pt idx="0">
                  <c:v>支持且愿意配合</c:v>
                </c:pt>
                <c:pt idx="1">
                  <c:v>不支持但愿意配合</c:v>
                </c:pt>
                <c:pt idx="2">
                  <c:v>不支持也不打算配合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0.55000000000000004</c:v>
                </c:pt>
                <c:pt idx="1">
                  <c:v>0.4</c:v>
                </c:pt>
                <c:pt idx="2">
                  <c:v>0.05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spPr>
    <a:ln>
      <a:noFill/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37FD0-AB4F-4AA6-8ECB-CD71C50E7C32}" type="doc">
      <dgm:prSet loTypeId="urn:microsoft.com/office/officeart/2005/8/layout/chevron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DC1FFF26-98D8-488C-887E-F91787BF31F0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真实性</a:t>
          </a:r>
          <a:endParaRPr lang="zh-CN" altLang="en-US" b="1" dirty="0">
            <a:solidFill>
              <a:schemeClr val="tx1"/>
            </a:solidFill>
          </a:endParaRPr>
        </a:p>
      </dgm:t>
    </dgm:pt>
    <dgm:pt modelId="{284FD6A8-A80B-4952-A41A-7F0EA2EC5AEF}" type="parTrans" cxnId="{07BA536F-FC7E-4E9E-9B69-6DBF6613B762}">
      <dgm:prSet/>
      <dgm:spPr/>
      <dgm:t>
        <a:bodyPr/>
        <a:lstStyle/>
        <a:p>
          <a:endParaRPr lang="zh-CN" altLang="en-US"/>
        </a:p>
      </dgm:t>
    </dgm:pt>
    <dgm:pt modelId="{EDB00537-9CFB-4A5B-A041-88E401FFA1AC}" type="sibTrans" cxnId="{07BA536F-FC7E-4E9E-9B69-6DBF6613B762}">
      <dgm:prSet/>
      <dgm:spPr/>
      <dgm:t>
        <a:bodyPr/>
        <a:lstStyle/>
        <a:p>
          <a:endParaRPr lang="zh-CN" altLang="en-US"/>
        </a:p>
      </dgm:t>
    </dgm:pt>
    <dgm:pt modelId="{7B8A09CD-193B-4205-916F-7E889F1854B3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用事实说话，</a:t>
          </a:r>
          <a:r>
            <a:rPr lang="zh-CN" altLang="en-US" b="1" i="0" dirty="0" smtClean="0">
              <a:solidFill>
                <a:schemeClr val="tx1"/>
              </a:solidFill>
            </a:rPr>
            <a:t>用叙述性的语言</a:t>
          </a:r>
          <a:r>
            <a:rPr lang="en-US" altLang="zh-CN" b="1" i="0" dirty="0" smtClean="0">
              <a:solidFill>
                <a:schemeClr val="tx1"/>
              </a:solidFill>
            </a:rPr>
            <a:t>,</a:t>
          </a:r>
          <a:r>
            <a:rPr lang="zh-CN" altLang="en-US" b="1" i="0" dirty="0" smtClean="0">
              <a:solidFill>
                <a:schemeClr val="tx1"/>
              </a:solidFill>
            </a:rPr>
            <a:t>实事求是地反映某一环境问题。</a:t>
          </a:r>
          <a:endParaRPr lang="zh-CN" altLang="en-US" b="1" dirty="0">
            <a:solidFill>
              <a:schemeClr val="tx1"/>
            </a:solidFill>
          </a:endParaRPr>
        </a:p>
      </dgm:t>
    </dgm:pt>
    <dgm:pt modelId="{7C64670E-17ED-4429-8958-C2EDAAB8B8A2}" type="parTrans" cxnId="{EF9F094F-E13E-47A6-A106-E756B60B62A7}">
      <dgm:prSet/>
      <dgm:spPr/>
      <dgm:t>
        <a:bodyPr/>
        <a:lstStyle/>
        <a:p>
          <a:endParaRPr lang="zh-CN" altLang="en-US"/>
        </a:p>
      </dgm:t>
    </dgm:pt>
    <dgm:pt modelId="{74761DB3-46C1-459E-AE00-DE7A3E374118}" type="sibTrans" cxnId="{EF9F094F-E13E-47A6-A106-E756B60B62A7}">
      <dgm:prSet/>
      <dgm:spPr/>
      <dgm:t>
        <a:bodyPr/>
        <a:lstStyle/>
        <a:p>
          <a:endParaRPr lang="zh-CN" altLang="en-US"/>
        </a:p>
      </dgm:t>
    </dgm:pt>
    <dgm:pt modelId="{5F71EF79-74F3-4209-A13B-6AA5DB9BB82D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认知性</a:t>
          </a:r>
          <a:endParaRPr lang="zh-CN" altLang="en-US" b="1" dirty="0">
            <a:solidFill>
              <a:schemeClr val="tx1"/>
            </a:solidFill>
          </a:endParaRPr>
        </a:p>
      </dgm:t>
    </dgm:pt>
    <dgm:pt modelId="{21DE34BA-5728-4D48-803D-F43A489BAE1C}" type="parTrans" cxnId="{E6A5F28E-2C49-4B4B-B635-5B5A92D720BB}">
      <dgm:prSet/>
      <dgm:spPr/>
      <dgm:t>
        <a:bodyPr/>
        <a:lstStyle/>
        <a:p>
          <a:endParaRPr lang="zh-CN" altLang="en-US"/>
        </a:p>
      </dgm:t>
    </dgm:pt>
    <dgm:pt modelId="{3D5E6F0B-B1D2-43F2-89A9-81255DBBE334}" type="sibTrans" cxnId="{E6A5F28E-2C49-4B4B-B635-5B5A92D720BB}">
      <dgm:prSet/>
      <dgm:spPr/>
      <dgm:t>
        <a:bodyPr/>
        <a:lstStyle/>
        <a:p>
          <a:endParaRPr lang="zh-CN" altLang="en-US"/>
        </a:p>
      </dgm:t>
    </dgm:pt>
    <dgm:pt modelId="{047BAA86-BF7E-44F1-99F4-E6E0F71DA756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符合中小学生现有的知识技能水平。</a:t>
          </a:r>
          <a:endParaRPr lang="zh-CN" altLang="en-US" b="1" dirty="0">
            <a:solidFill>
              <a:schemeClr val="tx1"/>
            </a:solidFill>
          </a:endParaRPr>
        </a:p>
      </dgm:t>
    </dgm:pt>
    <dgm:pt modelId="{DD0DF85E-CB69-458D-AB53-E1DB2A0E3E7E}" type="parTrans" cxnId="{FD91A26F-02D8-4789-B774-EBD1F8B90F5F}">
      <dgm:prSet/>
      <dgm:spPr/>
      <dgm:t>
        <a:bodyPr/>
        <a:lstStyle/>
        <a:p>
          <a:endParaRPr lang="zh-CN" altLang="en-US"/>
        </a:p>
      </dgm:t>
    </dgm:pt>
    <dgm:pt modelId="{0A0F41D5-21A3-4164-8C84-B5BDF8704F6B}" type="sibTrans" cxnId="{FD91A26F-02D8-4789-B774-EBD1F8B90F5F}">
      <dgm:prSet/>
      <dgm:spPr/>
      <dgm:t>
        <a:bodyPr/>
        <a:lstStyle/>
        <a:p>
          <a:endParaRPr lang="zh-CN" altLang="en-US"/>
        </a:p>
      </dgm:t>
    </dgm:pt>
    <dgm:pt modelId="{930960EB-1BAF-4985-9FE6-7CE06CBA827E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科学性</a:t>
          </a:r>
          <a:endParaRPr lang="zh-CN" altLang="en-US" b="1" dirty="0">
            <a:solidFill>
              <a:schemeClr val="tx1"/>
            </a:solidFill>
          </a:endParaRPr>
        </a:p>
      </dgm:t>
    </dgm:pt>
    <dgm:pt modelId="{FF5CE1F9-FEAD-4A9F-AA78-2D21F3F1D8D7}" type="parTrans" cxnId="{8B9630FA-A9A6-43EF-8001-08E634B866EE}">
      <dgm:prSet/>
      <dgm:spPr/>
      <dgm:t>
        <a:bodyPr/>
        <a:lstStyle/>
        <a:p>
          <a:endParaRPr lang="zh-CN" altLang="en-US"/>
        </a:p>
      </dgm:t>
    </dgm:pt>
    <dgm:pt modelId="{1A3D3AFA-1C44-4AFE-8764-05C3C62C154A}" type="sibTrans" cxnId="{8B9630FA-A9A6-43EF-8001-08E634B866EE}">
      <dgm:prSet/>
      <dgm:spPr/>
      <dgm:t>
        <a:bodyPr/>
        <a:lstStyle/>
        <a:p>
          <a:endParaRPr lang="zh-CN" altLang="en-US"/>
        </a:p>
      </dgm:t>
    </dgm:pt>
    <dgm:pt modelId="{51F2C211-1BA9-4EF0-963C-A3CE495867BD}">
      <dgm:prSet phldrT="[文本]" custT="1"/>
      <dgm:spPr/>
      <dgm:t>
        <a:bodyPr/>
        <a:lstStyle/>
        <a:p>
          <a:pPr>
            <a:lnSpc>
              <a:spcPct val="150000"/>
            </a:lnSpc>
          </a:pPr>
          <a:r>
            <a:rPr lang="zh-CN" altLang="en-US" sz="3100" b="1" i="0" dirty="0" smtClean="0">
              <a:solidFill>
                <a:schemeClr val="tx1"/>
              </a:solidFill>
            </a:rPr>
            <a:t>运用科学的调查方法对存在的环境问题进行探究</a:t>
          </a:r>
          <a:endParaRPr lang="zh-CN" altLang="en-US" sz="3100" b="1" dirty="0">
            <a:solidFill>
              <a:schemeClr val="tx1"/>
            </a:solidFill>
          </a:endParaRPr>
        </a:p>
      </dgm:t>
    </dgm:pt>
    <dgm:pt modelId="{DA61DED4-E098-4D32-95A2-ECCA7F12E9ED}" type="parTrans" cxnId="{68F90115-71F2-4DDC-80B6-F05BC7F26CC5}">
      <dgm:prSet/>
      <dgm:spPr/>
      <dgm:t>
        <a:bodyPr/>
        <a:lstStyle/>
        <a:p>
          <a:endParaRPr lang="zh-CN" altLang="en-US"/>
        </a:p>
      </dgm:t>
    </dgm:pt>
    <dgm:pt modelId="{8DD59AC0-B308-4FC2-96FD-8096D756F535}" type="sibTrans" cxnId="{68F90115-71F2-4DDC-80B6-F05BC7F26CC5}">
      <dgm:prSet/>
      <dgm:spPr/>
      <dgm:t>
        <a:bodyPr/>
        <a:lstStyle/>
        <a:p>
          <a:endParaRPr lang="zh-CN" altLang="en-US"/>
        </a:p>
      </dgm:t>
    </dgm:pt>
    <dgm:pt modelId="{83A9E9D4-2368-4992-A659-AD613D38D803}" type="pres">
      <dgm:prSet presAssocID="{22537FD0-AB4F-4AA6-8ECB-CD71C50E7C3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7A64BA1-82EB-405A-A334-E53C54F87B86}" type="pres">
      <dgm:prSet presAssocID="{DC1FFF26-98D8-488C-887E-F91787BF31F0}" presName="composite" presStyleCnt="0"/>
      <dgm:spPr/>
    </dgm:pt>
    <dgm:pt modelId="{CB9071A2-19F1-4978-9640-694E85BBA39D}" type="pres">
      <dgm:prSet presAssocID="{DC1FFF26-98D8-488C-887E-F91787BF31F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3F69B9B-2AA0-4279-B30D-1E2961B9ED28}" type="pres">
      <dgm:prSet presAssocID="{DC1FFF26-98D8-488C-887E-F91787BF31F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D01767-E6B8-4462-A409-97476FBE8297}" type="pres">
      <dgm:prSet presAssocID="{EDB00537-9CFB-4A5B-A041-88E401FFA1AC}" presName="sp" presStyleCnt="0"/>
      <dgm:spPr/>
    </dgm:pt>
    <dgm:pt modelId="{2613C466-27D4-4478-B9F9-A32FBE716A2D}" type="pres">
      <dgm:prSet presAssocID="{5F71EF79-74F3-4209-A13B-6AA5DB9BB82D}" presName="composite" presStyleCnt="0"/>
      <dgm:spPr/>
    </dgm:pt>
    <dgm:pt modelId="{93F07595-805F-4F56-82AE-EC065A93F71C}" type="pres">
      <dgm:prSet presAssocID="{5F71EF79-74F3-4209-A13B-6AA5DB9BB82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86D62D-9E0C-42F5-8885-E3D05193C7CA}" type="pres">
      <dgm:prSet presAssocID="{5F71EF79-74F3-4209-A13B-6AA5DB9BB82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2E94FDA-37CC-4939-B076-0963B9559796}" type="pres">
      <dgm:prSet presAssocID="{3D5E6F0B-B1D2-43F2-89A9-81255DBBE334}" presName="sp" presStyleCnt="0"/>
      <dgm:spPr/>
    </dgm:pt>
    <dgm:pt modelId="{2A1CE435-796F-4149-9E79-DAA6EF5EF541}" type="pres">
      <dgm:prSet presAssocID="{930960EB-1BAF-4985-9FE6-7CE06CBA827E}" presName="composite" presStyleCnt="0"/>
      <dgm:spPr/>
    </dgm:pt>
    <dgm:pt modelId="{BCDDF5F3-4342-4D59-BAFD-111CB4247BC8}" type="pres">
      <dgm:prSet presAssocID="{930960EB-1BAF-4985-9FE6-7CE06CBA827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0F7AE13-C81A-4ABE-9EA6-78B1747642F4}" type="pres">
      <dgm:prSet presAssocID="{930960EB-1BAF-4985-9FE6-7CE06CBA827E}" presName="descendantText" presStyleLbl="alignAcc1" presStyleIdx="2" presStyleCnt="3" custScaleY="11918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DE44A745-E891-429F-9B50-0575DFF08646}" type="presOf" srcId="{930960EB-1BAF-4985-9FE6-7CE06CBA827E}" destId="{BCDDF5F3-4342-4D59-BAFD-111CB4247BC8}" srcOrd="0" destOrd="0" presId="urn:microsoft.com/office/officeart/2005/8/layout/chevron2"/>
    <dgm:cxn modelId="{8B9630FA-A9A6-43EF-8001-08E634B866EE}" srcId="{22537FD0-AB4F-4AA6-8ECB-CD71C50E7C32}" destId="{930960EB-1BAF-4985-9FE6-7CE06CBA827E}" srcOrd="2" destOrd="0" parTransId="{FF5CE1F9-FEAD-4A9F-AA78-2D21F3F1D8D7}" sibTransId="{1A3D3AFA-1C44-4AFE-8764-05C3C62C154A}"/>
    <dgm:cxn modelId="{A99163D1-9D05-4B9E-A83E-A37C0DEBE0F6}" type="presOf" srcId="{5F71EF79-74F3-4209-A13B-6AA5DB9BB82D}" destId="{93F07595-805F-4F56-82AE-EC065A93F71C}" srcOrd="0" destOrd="0" presId="urn:microsoft.com/office/officeart/2005/8/layout/chevron2"/>
    <dgm:cxn modelId="{9F6C9A79-ADB4-491C-8161-42538BF00D3A}" type="presOf" srcId="{DC1FFF26-98D8-488C-887E-F91787BF31F0}" destId="{CB9071A2-19F1-4978-9640-694E85BBA39D}" srcOrd="0" destOrd="0" presId="urn:microsoft.com/office/officeart/2005/8/layout/chevron2"/>
    <dgm:cxn modelId="{E6A5F28E-2C49-4B4B-B635-5B5A92D720BB}" srcId="{22537FD0-AB4F-4AA6-8ECB-CD71C50E7C32}" destId="{5F71EF79-74F3-4209-A13B-6AA5DB9BB82D}" srcOrd="1" destOrd="0" parTransId="{21DE34BA-5728-4D48-803D-F43A489BAE1C}" sibTransId="{3D5E6F0B-B1D2-43F2-89A9-81255DBBE334}"/>
    <dgm:cxn modelId="{EF9F094F-E13E-47A6-A106-E756B60B62A7}" srcId="{DC1FFF26-98D8-488C-887E-F91787BF31F0}" destId="{7B8A09CD-193B-4205-916F-7E889F1854B3}" srcOrd="0" destOrd="0" parTransId="{7C64670E-17ED-4429-8958-C2EDAAB8B8A2}" sibTransId="{74761DB3-46C1-459E-AE00-DE7A3E374118}"/>
    <dgm:cxn modelId="{0A7FABF5-B7C0-48B3-96AD-3FAE8A853129}" type="presOf" srcId="{7B8A09CD-193B-4205-916F-7E889F1854B3}" destId="{13F69B9B-2AA0-4279-B30D-1E2961B9ED28}" srcOrd="0" destOrd="0" presId="urn:microsoft.com/office/officeart/2005/8/layout/chevron2"/>
    <dgm:cxn modelId="{E24DEC64-B32B-4AAA-8789-D51F8AED2CC8}" type="presOf" srcId="{047BAA86-BF7E-44F1-99F4-E6E0F71DA756}" destId="{9B86D62D-9E0C-42F5-8885-E3D05193C7CA}" srcOrd="0" destOrd="0" presId="urn:microsoft.com/office/officeart/2005/8/layout/chevron2"/>
    <dgm:cxn modelId="{68F90115-71F2-4DDC-80B6-F05BC7F26CC5}" srcId="{930960EB-1BAF-4985-9FE6-7CE06CBA827E}" destId="{51F2C211-1BA9-4EF0-963C-A3CE495867BD}" srcOrd="0" destOrd="0" parTransId="{DA61DED4-E098-4D32-95A2-ECCA7F12E9ED}" sibTransId="{8DD59AC0-B308-4FC2-96FD-8096D756F535}"/>
    <dgm:cxn modelId="{557E44B0-2E10-4845-8331-18D058A02125}" type="presOf" srcId="{22537FD0-AB4F-4AA6-8ECB-CD71C50E7C32}" destId="{83A9E9D4-2368-4992-A659-AD613D38D803}" srcOrd="0" destOrd="0" presId="urn:microsoft.com/office/officeart/2005/8/layout/chevron2"/>
    <dgm:cxn modelId="{07BA536F-FC7E-4E9E-9B69-6DBF6613B762}" srcId="{22537FD0-AB4F-4AA6-8ECB-CD71C50E7C32}" destId="{DC1FFF26-98D8-488C-887E-F91787BF31F0}" srcOrd="0" destOrd="0" parTransId="{284FD6A8-A80B-4952-A41A-7F0EA2EC5AEF}" sibTransId="{EDB00537-9CFB-4A5B-A041-88E401FFA1AC}"/>
    <dgm:cxn modelId="{FD91A26F-02D8-4789-B774-EBD1F8B90F5F}" srcId="{5F71EF79-74F3-4209-A13B-6AA5DB9BB82D}" destId="{047BAA86-BF7E-44F1-99F4-E6E0F71DA756}" srcOrd="0" destOrd="0" parTransId="{DD0DF85E-CB69-458D-AB53-E1DB2A0E3E7E}" sibTransId="{0A0F41D5-21A3-4164-8C84-B5BDF8704F6B}"/>
    <dgm:cxn modelId="{55D0539B-C08E-414A-9423-937A9C6EA5CA}" type="presOf" srcId="{51F2C211-1BA9-4EF0-963C-A3CE495867BD}" destId="{00F7AE13-C81A-4ABE-9EA6-78B1747642F4}" srcOrd="0" destOrd="0" presId="urn:microsoft.com/office/officeart/2005/8/layout/chevron2"/>
    <dgm:cxn modelId="{60444B31-5FBD-47F1-BE62-6BBB487DB4EC}" type="presParOf" srcId="{83A9E9D4-2368-4992-A659-AD613D38D803}" destId="{37A64BA1-82EB-405A-A334-E53C54F87B86}" srcOrd="0" destOrd="0" presId="urn:microsoft.com/office/officeart/2005/8/layout/chevron2"/>
    <dgm:cxn modelId="{19D7CEC3-DE5C-485C-96F8-0D21DF33B51D}" type="presParOf" srcId="{37A64BA1-82EB-405A-A334-E53C54F87B86}" destId="{CB9071A2-19F1-4978-9640-694E85BBA39D}" srcOrd="0" destOrd="0" presId="urn:microsoft.com/office/officeart/2005/8/layout/chevron2"/>
    <dgm:cxn modelId="{35D27291-4005-4E15-958C-64EB0466B32C}" type="presParOf" srcId="{37A64BA1-82EB-405A-A334-E53C54F87B86}" destId="{13F69B9B-2AA0-4279-B30D-1E2961B9ED28}" srcOrd="1" destOrd="0" presId="urn:microsoft.com/office/officeart/2005/8/layout/chevron2"/>
    <dgm:cxn modelId="{116A396B-8740-4799-BDCF-2C3DBEF20AA2}" type="presParOf" srcId="{83A9E9D4-2368-4992-A659-AD613D38D803}" destId="{25D01767-E6B8-4462-A409-97476FBE8297}" srcOrd="1" destOrd="0" presId="urn:microsoft.com/office/officeart/2005/8/layout/chevron2"/>
    <dgm:cxn modelId="{6444771D-2E3F-461F-965C-7DA6975D888B}" type="presParOf" srcId="{83A9E9D4-2368-4992-A659-AD613D38D803}" destId="{2613C466-27D4-4478-B9F9-A32FBE716A2D}" srcOrd="2" destOrd="0" presId="urn:microsoft.com/office/officeart/2005/8/layout/chevron2"/>
    <dgm:cxn modelId="{5794C484-B9D0-4DA9-AB9B-4E0120B6D985}" type="presParOf" srcId="{2613C466-27D4-4478-B9F9-A32FBE716A2D}" destId="{93F07595-805F-4F56-82AE-EC065A93F71C}" srcOrd="0" destOrd="0" presId="urn:microsoft.com/office/officeart/2005/8/layout/chevron2"/>
    <dgm:cxn modelId="{A14450E0-D51B-4B1C-AB4F-2D4FCD0AEB9A}" type="presParOf" srcId="{2613C466-27D4-4478-B9F9-A32FBE716A2D}" destId="{9B86D62D-9E0C-42F5-8885-E3D05193C7CA}" srcOrd="1" destOrd="0" presId="urn:microsoft.com/office/officeart/2005/8/layout/chevron2"/>
    <dgm:cxn modelId="{FB2E2677-4240-441E-A4AA-51E004C720CD}" type="presParOf" srcId="{83A9E9D4-2368-4992-A659-AD613D38D803}" destId="{F2E94FDA-37CC-4939-B076-0963B9559796}" srcOrd="3" destOrd="0" presId="urn:microsoft.com/office/officeart/2005/8/layout/chevron2"/>
    <dgm:cxn modelId="{54CB0328-BD84-4C4E-B12F-9379910CEFB3}" type="presParOf" srcId="{83A9E9D4-2368-4992-A659-AD613D38D803}" destId="{2A1CE435-796F-4149-9E79-DAA6EF5EF541}" srcOrd="4" destOrd="0" presId="urn:microsoft.com/office/officeart/2005/8/layout/chevron2"/>
    <dgm:cxn modelId="{97C2837C-D7AF-4B9B-8754-2305B098D8C2}" type="presParOf" srcId="{2A1CE435-796F-4149-9E79-DAA6EF5EF541}" destId="{BCDDF5F3-4342-4D59-BAFD-111CB4247BC8}" srcOrd="0" destOrd="0" presId="urn:microsoft.com/office/officeart/2005/8/layout/chevron2"/>
    <dgm:cxn modelId="{B6109449-5C3B-413A-9864-3674D072E6FB}" type="presParOf" srcId="{2A1CE435-796F-4149-9E79-DAA6EF5EF541}" destId="{00F7AE13-C81A-4ABE-9EA6-78B1747642F4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2202CD-D2F9-4EAF-8055-11D68C954AF3}" type="doc">
      <dgm:prSet loTypeId="urn:microsoft.com/office/officeart/2005/8/layout/hProcess9" loCatId="process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DC37CDAA-4380-4365-8489-08391E175216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确定主题</a:t>
          </a:r>
          <a:endParaRPr lang="zh-CN" altLang="en-US" b="1" dirty="0">
            <a:solidFill>
              <a:schemeClr val="tx1"/>
            </a:solidFill>
          </a:endParaRPr>
        </a:p>
      </dgm:t>
    </dgm:pt>
    <dgm:pt modelId="{26DD576D-B4AE-458C-9CF0-E8009D4275AC}" type="parTrans" cxnId="{76585875-1ECD-4E48-A521-A4FEBD0ABE09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051B67BA-52C5-4937-8D24-B84659D252B2}" type="sibTrans" cxnId="{76585875-1ECD-4E48-A521-A4FEBD0ABE09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660CE131-8723-4CBF-9183-83E39774A322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选择方法</a:t>
          </a:r>
          <a:endParaRPr lang="zh-CN" altLang="en-US" b="1" dirty="0">
            <a:solidFill>
              <a:schemeClr val="tx1"/>
            </a:solidFill>
          </a:endParaRPr>
        </a:p>
      </dgm:t>
    </dgm:pt>
    <dgm:pt modelId="{44875BED-D66F-4EC6-AFF0-6AD2624644BF}" type="parTrans" cxnId="{EB9837CB-CA0E-4D98-AEA9-B169BBE50566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FEF6C945-BAE5-4186-8D3A-0FCA565ED246}" type="sibTrans" cxnId="{EB9837CB-CA0E-4D98-AEA9-B169BBE50566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CD78B200-51EF-4917-9BC7-0CB8ACD73035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进行分析</a:t>
          </a:r>
          <a:endParaRPr lang="zh-CN" altLang="en-US" b="1" dirty="0">
            <a:solidFill>
              <a:schemeClr val="tx1"/>
            </a:solidFill>
          </a:endParaRPr>
        </a:p>
      </dgm:t>
    </dgm:pt>
    <dgm:pt modelId="{42B053B6-16D0-4DF8-8AF5-9CDBBB8A85BE}" type="parTrans" cxnId="{464B9C83-AA57-4762-8FA3-187AFDC8B202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81522DB7-830E-4542-A167-5BFD25199367}" type="sibTrans" cxnId="{464B9C83-AA57-4762-8FA3-187AFDC8B202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F47D0924-9F57-4FCF-B3CC-2BF1A006EAFF}">
      <dgm:prSet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形成报告</a:t>
          </a:r>
          <a:endParaRPr lang="zh-CN" altLang="en-US" b="1" dirty="0">
            <a:solidFill>
              <a:schemeClr val="tx1"/>
            </a:solidFill>
          </a:endParaRPr>
        </a:p>
      </dgm:t>
    </dgm:pt>
    <dgm:pt modelId="{56B7AC48-793C-4265-82D1-0883EFFD0EA5}" type="parTrans" cxnId="{2192C55D-94B5-4BE1-B5CF-622B19A63A88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C3298900-C089-4924-9D26-F232C707B76A}" type="sibTrans" cxnId="{2192C55D-94B5-4BE1-B5CF-622B19A63A88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608DBFE4-CC29-4D07-82D1-A8D3E0E00452}" type="pres">
      <dgm:prSet presAssocID="{172202CD-D2F9-4EAF-8055-11D68C954AF3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538E7F7-15A1-4F88-95B3-5CA1EEE7F8B2}" type="pres">
      <dgm:prSet presAssocID="{172202CD-D2F9-4EAF-8055-11D68C954AF3}" presName="arrow" presStyleLbl="bgShp" presStyleIdx="0" presStyleCnt="1"/>
      <dgm:spPr/>
      <dgm:t>
        <a:bodyPr/>
        <a:lstStyle/>
        <a:p>
          <a:endParaRPr lang="zh-CN" altLang="en-US"/>
        </a:p>
      </dgm:t>
    </dgm:pt>
    <dgm:pt modelId="{0F438916-DC6D-4A34-842E-A6FE690016ED}" type="pres">
      <dgm:prSet presAssocID="{172202CD-D2F9-4EAF-8055-11D68C954AF3}" presName="linearProcess" presStyleCnt="0"/>
      <dgm:spPr/>
      <dgm:t>
        <a:bodyPr/>
        <a:lstStyle/>
        <a:p>
          <a:endParaRPr lang="zh-CN" altLang="en-US"/>
        </a:p>
      </dgm:t>
    </dgm:pt>
    <dgm:pt modelId="{F8CE87B7-8ECE-418F-9B8D-FD85EF680109}" type="pres">
      <dgm:prSet presAssocID="{DC37CDAA-4380-4365-8489-08391E175216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835950-5B4A-4D79-AB1C-2462E98403EF}" type="pres">
      <dgm:prSet presAssocID="{051B67BA-52C5-4937-8D24-B84659D252B2}" presName="sibTrans" presStyleCnt="0"/>
      <dgm:spPr/>
      <dgm:t>
        <a:bodyPr/>
        <a:lstStyle/>
        <a:p>
          <a:endParaRPr lang="zh-CN" altLang="en-US"/>
        </a:p>
      </dgm:t>
    </dgm:pt>
    <dgm:pt modelId="{2F8AAACF-4D14-454C-A159-86EA116931DF}" type="pres">
      <dgm:prSet presAssocID="{660CE131-8723-4CBF-9183-83E39774A322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5698D4-23BD-47CD-8E2C-8961673A1AFB}" type="pres">
      <dgm:prSet presAssocID="{FEF6C945-BAE5-4186-8D3A-0FCA565ED246}" presName="sibTrans" presStyleCnt="0"/>
      <dgm:spPr/>
      <dgm:t>
        <a:bodyPr/>
        <a:lstStyle/>
        <a:p>
          <a:endParaRPr lang="zh-CN" altLang="en-US"/>
        </a:p>
      </dgm:t>
    </dgm:pt>
    <dgm:pt modelId="{674098F9-CA2A-4248-9A20-B726904EDCBF}" type="pres">
      <dgm:prSet presAssocID="{CD78B200-51EF-4917-9BC7-0CB8ACD7303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8473173-31BF-4976-865B-C3990A9CC832}" type="pres">
      <dgm:prSet presAssocID="{81522DB7-830E-4542-A167-5BFD25199367}" presName="sibTrans" presStyleCnt="0"/>
      <dgm:spPr/>
      <dgm:t>
        <a:bodyPr/>
        <a:lstStyle/>
        <a:p>
          <a:endParaRPr lang="zh-CN" altLang="en-US"/>
        </a:p>
      </dgm:t>
    </dgm:pt>
    <dgm:pt modelId="{78C8F2C9-D453-490E-805F-700D6FF53F47}" type="pres">
      <dgm:prSet presAssocID="{F47D0924-9F57-4FCF-B3CC-2BF1A006EAFF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D5614A8-B3DA-490A-B6BE-77DBD5B73D28}" type="presOf" srcId="{660CE131-8723-4CBF-9183-83E39774A322}" destId="{2F8AAACF-4D14-454C-A159-86EA116931DF}" srcOrd="0" destOrd="0" presId="urn:microsoft.com/office/officeart/2005/8/layout/hProcess9"/>
    <dgm:cxn modelId="{3F1381CF-B858-488E-A07A-9443550C86BE}" type="presOf" srcId="{F47D0924-9F57-4FCF-B3CC-2BF1A006EAFF}" destId="{78C8F2C9-D453-490E-805F-700D6FF53F47}" srcOrd="0" destOrd="0" presId="urn:microsoft.com/office/officeart/2005/8/layout/hProcess9"/>
    <dgm:cxn modelId="{EB9837CB-CA0E-4D98-AEA9-B169BBE50566}" srcId="{172202CD-D2F9-4EAF-8055-11D68C954AF3}" destId="{660CE131-8723-4CBF-9183-83E39774A322}" srcOrd="1" destOrd="0" parTransId="{44875BED-D66F-4EC6-AFF0-6AD2624644BF}" sibTransId="{FEF6C945-BAE5-4186-8D3A-0FCA565ED246}"/>
    <dgm:cxn modelId="{76585875-1ECD-4E48-A521-A4FEBD0ABE09}" srcId="{172202CD-D2F9-4EAF-8055-11D68C954AF3}" destId="{DC37CDAA-4380-4365-8489-08391E175216}" srcOrd="0" destOrd="0" parTransId="{26DD576D-B4AE-458C-9CF0-E8009D4275AC}" sibTransId="{051B67BA-52C5-4937-8D24-B84659D252B2}"/>
    <dgm:cxn modelId="{464B9C83-AA57-4762-8FA3-187AFDC8B202}" srcId="{172202CD-D2F9-4EAF-8055-11D68C954AF3}" destId="{CD78B200-51EF-4917-9BC7-0CB8ACD73035}" srcOrd="2" destOrd="0" parTransId="{42B053B6-16D0-4DF8-8AF5-9CDBBB8A85BE}" sibTransId="{81522DB7-830E-4542-A167-5BFD25199367}"/>
    <dgm:cxn modelId="{2192C55D-94B5-4BE1-B5CF-622B19A63A88}" srcId="{172202CD-D2F9-4EAF-8055-11D68C954AF3}" destId="{F47D0924-9F57-4FCF-B3CC-2BF1A006EAFF}" srcOrd="3" destOrd="0" parTransId="{56B7AC48-793C-4265-82D1-0883EFFD0EA5}" sibTransId="{C3298900-C089-4924-9D26-F232C707B76A}"/>
    <dgm:cxn modelId="{76D56091-34AF-4565-B9FA-4275A93A43CE}" type="presOf" srcId="{172202CD-D2F9-4EAF-8055-11D68C954AF3}" destId="{608DBFE4-CC29-4D07-82D1-A8D3E0E00452}" srcOrd="0" destOrd="0" presId="urn:microsoft.com/office/officeart/2005/8/layout/hProcess9"/>
    <dgm:cxn modelId="{1AE3C511-2B38-4387-8926-1A2990D444BF}" type="presOf" srcId="{DC37CDAA-4380-4365-8489-08391E175216}" destId="{F8CE87B7-8ECE-418F-9B8D-FD85EF680109}" srcOrd="0" destOrd="0" presId="urn:microsoft.com/office/officeart/2005/8/layout/hProcess9"/>
    <dgm:cxn modelId="{7907241F-72AB-47CF-AC45-481330ADFA07}" type="presOf" srcId="{CD78B200-51EF-4917-9BC7-0CB8ACD73035}" destId="{674098F9-CA2A-4248-9A20-B726904EDCBF}" srcOrd="0" destOrd="0" presId="urn:microsoft.com/office/officeart/2005/8/layout/hProcess9"/>
    <dgm:cxn modelId="{BFF60139-F46D-4647-AA96-05F4BD190FB9}" type="presParOf" srcId="{608DBFE4-CC29-4D07-82D1-A8D3E0E00452}" destId="{C538E7F7-15A1-4F88-95B3-5CA1EEE7F8B2}" srcOrd="0" destOrd="0" presId="urn:microsoft.com/office/officeart/2005/8/layout/hProcess9"/>
    <dgm:cxn modelId="{9B054BE8-A298-426E-AE74-12FF417901E8}" type="presParOf" srcId="{608DBFE4-CC29-4D07-82D1-A8D3E0E00452}" destId="{0F438916-DC6D-4A34-842E-A6FE690016ED}" srcOrd="1" destOrd="0" presId="urn:microsoft.com/office/officeart/2005/8/layout/hProcess9"/>
    <dgm:cxn modelId="{B116AB9E-BFCB-476F-AF24-4D83F1B1F125}" type="presParOf" srcId="{0F438916-DC6D-4A34-842E-A6FE690016ED}" destId="{F8CE87B7-8ECE-418F-9B8D-FD85EF680109}" srcOrd="0" destOrd="0" presId="urn:microsoft.com/office/officeart/2005/8/layout/hProcess9"/>
    <dgm:cxn modelId="{63C04220-8AB3-48BF-9D82-C958FF7848B1}" type="presParOf" srcId="{0F438916-DC6D-4A34-842E-A6FE690016ED}" destId="{34835950-5B4A-4D79-AB1C-2462E98403EF}" srcOrd="1" destOrd="0" presId="urn:microsoft.com/office/officeart/2005/8/layout/hProcess9"/>
    <dgm:cxn modelId="{5866A5A3-89E4-4B34-9BD7-49FB6E941780}" type="presParOf" srcId="{0F438916-DC6D-4A34-842E-A6FE690016ED}" destId="{2F8AAACF-4D14-454C-A159-86EA116931DF}" srcOrd="2" destOrd="0" presId="urn:microsoft.com/office/officeart/2005/8/layout/hProcess9"/>
    <dgm:cxn modelId="{8E9C12AF-F4E1-4EC1-80B9-BBC7DDB7F0B3}" type="presParOf" srcId="{0F438916-DC6D-4A34-842E-A6FE690016ED}" destId="{C15698D4-23BD-47CD-8E2C-8961673A1AFB}" srcOrd="3" destOrd="0" presId="urn:microsoft.com/office/officeart/2005/8/layout/hProcess9"/>
    <dgm:cxn modelId="{EF1D5C93-F5DF-42ED-AF9A-BCE5487738A9}" type="presParOf" srcId="{0F438916-DC6D-4A34-842E-A6FE690016ED}" destId="{674098F9-CA2A-4248-9A20-B726904EDCBF}" srcOrd="4" destOrd="0" presId="urn:microsoft.com/office/officeart/2005/8/layout/hProcess9"/>
    <dgm:cxn modelId="{50CCEA99-B14E-4BDC-A635-3B1BB22B0D43}" type="presParOf" srcId="{0F438916-DC6D-4A34-842E-A6FE690016ED}" destId="{38473173-31BF-4976-865B-C3990A9CC832}" srcOrd="5" destOrd="0" presId="urn:microsoft.com/office/officeart/2005/8/layout/hProcess9"/>
    <dgm:cxn modelId="{9DFAC07F-E293-47E8-8751-4C7BF460538F}" type="presParOf" srcId="{0F438916-DC6D-4A34-842E-A6FE690016ED}" destId="{78C8F2C9-D453-490E-805F-700D6FF53F47}" srcOrd="6" destOrd="0" presId="urn:microsoft.com/office/officeart/2005/8/layout/hProcess9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F4E49E-C2DF-476D-8255-4A3D7375DD0C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CB2F0C40-0A8E-4AB6-8162-8E36F5DF49D9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分析</a:t>
          </a:r>
          <a:endParaRPr lang="zh-CN" altLang="en-US" b="1" dirty="0">
            <a:solidFill>
              <a:schemeClr val="tx1"/>
            </a:solidFill>
          </a:endParaRPr>
        </a:p>
      </dgm:t>
    </dgm:pt>
    <dgm:pt modelId="{D254F825-D614-47DE-B089-D0223A33416C}" type="parTrans" cxnId="{7EA4F75E-0BCE-494D-AFB6-FD5BEECDAA1D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9C61613C-F6D7-42F1-994C-9242A5844387}" type="sibTrans" cxnId="{7EA4F75E-0BCE-494D-AFB6-FD5BEECDAA1D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A0202767-7F2A-4847-B792-22F98E714544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条理化</a:t>
          </a:r>
          <a:endParaRPr lang="zh-CN" altLang="en-US" b="1" dirty="0">
            <a:solidFill>
              <a:schemeClr val="tx1"/>
            </a:solidFill>
          </a:endParaRPr>
        </a:p>
      </dgm:t>
    </dgm:pt>
    <dgm:pt modelId="{234FC385-0BFB-41F2-B6B6-655EC554A0E0}" type="parTrans" cxnId="{91B137A1-0E20-44D2-94A7-BEE5F36E27E0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E563D834-BAF0-4850-8D86-7BE13C79547E}" type="sibTrans" cxnId="{91B137A1-0E20-44D2-94A7-BEE5F36E27E0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A9CB4FF2-0331-4C80-8C11-3E3AB6EF4103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规律性</a:t>
          </a:r>
          <a:endParaRPr lang="zh-CN" altLang="en-US" b="1" dirty="0">
            <a:solidFill>
              <a:schemeClr val="tx1"/>
            </a:solidFill>
          </a:endParaRPr>
        </a:p>
      </dgm:t>
    </dgm:pt>
    <dgm:pt modelId="{8A1A8048-B3C6-42A1-8B32-215691836FCB}" type="parTrans" cxnId="{9F222EF7-CCFD-4781-BA6B-2E66652519F5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133DA496-3DA4-4988-BC1F-D575AE212442}" type="sibTrans" cxnId="{9F222EF7-CCFD-4781-BA6B-2E66652519F5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3149EE22-9DBA-44F6-93B5-975E40355ACE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</a:rPr>
            <a:t>做比较</a:t>
          </a:r>
          <a:endParaRPr lang="zh-CN" altLang="en-US" b="1" dirty="0">
            <a:solidFill>
              <a:schemeClr val="tx1"/>
            </a:solidFill>
          </a:endParaRPr>
        </a:p>
      </dgm:t>
    </dgm:pt>
    <dgm:pt modelId="{422E9F6F-F972-47D7-BA39-4F8D68C4D80C}" type="parTrans" cxnId="{C764AE62-4C66-408A-8FDE-2681F4F169FB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13DE4035-DA6B-4643-86EC-C208AF8B8C00}" type="sibTrans" cxnId="{C764AE62-4C66-408A-8FDE-2681F4F169FB}">
      <dgm:prSet/>
      <dgm:spPr/>
      <dgm:t>
        <a:bodyPr/>
        <a:lstStyle/>
        <a:p>
          <a:endParaRPr lang="zh-CN" altLang="en-US" b="1">
            <a:solidFill>
              <a:schemeClr val="tx1"/>
            </a:solidFill>
          </a:endParaRPr>
        </a:p>
      </dgm:t>
    </dgm:pt>
    <dgm:pt modelId="{C43DB199-F013-4F0C-B6F5-3205E4778059}" type="pres">
      <dgm:prSet presAssocID="{D5F4E49E-C2DF-476D-8255-4A3D7375DD0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820CBD9-89DF-4AD6-A4C0-8032E696A05D}" type="pres">
      <dgm:prSet presAssocID="{CB2F0C40-0A8E-4AB6-8162-8E36F5DF49D9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AD6C29A2-EC9B-4BA4-809B-00ED1223E100}" type="pres">
      <dgm:prSet presAssocID="{234FC385-0BFB-41F2-B6B6-655EC554A0E0}" presName="parTrans" presStyleLbl="bgSibTrans2D1" presStyleIdx="0" presStyleCnt="3"/>
      <dgm:spPr/>
      <dgm:t>
        <a:bodyPr/>
        <a:lstStyle/>
        <a:p>
          <a:endParaRPr lang="zh-CN" altLang="en-US"/>
        </a:p>
      </dgm:t>
    </dgm:pt>
    <dgm:pt modelId="{A081A7A6-77B9-47FD-8775-F30FCA3761A2}" type="pres">
      <dgm:prSet presAssocID="{A0202767-7F2A-4847-B792-22F98E71454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85EA07F-CD36-4E28-914D-AE4D9F564E23}" type="pres">
      <dgm:prSet presAssocID="{8A1A8048-B3C6-42A1-8B32-215691836FCB}" presName="parTrans" presStyleLbl="bgSibTrans2D1" presStyleIdx="1" presStyleCnt="3"/>
      <dgm:spPr/>
      <dgm:t>
        <a:bodyPr/>
        <a:lstStyle/>
        <a:p>
          <a:endParaRPr lang="zh-CN" altLang="en-US"/>
        </a:p>
      </dgm:t>
    </dgm:pt>
    <dgm:pt modelId="{5DE602B6-B0CF-4349-9788-F8DF2F1378EF}" type="pres">
      <dgm:prSet presAssocID="{A9CB4FF2-0331-4C80-8C11-3E3AB6EF410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67C3D0-56F5-4047-95B5-F5396CFD003C}" type="pres">
      <dgm:prSet presAssocID="{422E9F6F-F972-47D7-BA39-4F8D68C4D80C}" presName="parTrans" presStyleLbl="bgSibTrans2D1" presStyleIdx="2" presStyleCnt="3"/>
      <dgm:spPr/>
      <dgm:t>
        <a:bodyPr/>
        <a:lstStyle/>
        <a:p>
          <a:endParaRPr lang="zh-CN" altLang="en-US"/>
        </a:p>
      </dgm:t>
    </dgm:pt>
    <dgm:pt modelId="{D76B791D-8E4F-47CE-BA43-41B3711533BD}" type="pres">
      <dgm:prSet presAssocID="{3149EE22-9DBA-44F6-93B5-975E40355AC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C26E5ED-B465-4CA7-A2B3-176F47FF2A71}" type="presOf" srcId="{3149EE22-9DBA-44F6-93B5-975E40355ACE}" destId="{D76B791D-8E4F-47CE-BA43-41B3711533BD}" srcOrd="0" destOrd="0" presId="urn:microsoft.com/office/officeart/2005/8/layout/radial4"/>
    <dgm:cxn modelId="{D324E2E3-32E6-47A4-AFE6-3AE2C7679B3E}" type="presOf" srcId="{D5F4E49E-C2DF-476D-8255-4A3D7375DD0C}" destId="{C43DB199-F013-4F0C-B6F5-3205E4778059}" srcOrd="0" destOrd="0" presId="urn:microsoft.com/office/officeart/2005/8/layout/radial4"/>
    <dgm:cxn modelId="{B2031FCE-FE94-4BC0-AF6C-87493B47B05D}" type="presOf" srcId="{8A1A8048-B3C6-42A1-8B32-215691836FCB}" destId="{785EA07F-CD36-4E28-914D-AE4D9F564E23}" srcOrd="0" destOrd="0" presId="urn:microsoft.com/office/officeart/2005/8/layout/radial4"/>
    <dgm:cxn modelId="{EAFF6AA1-696C-417F-BCDE-4A6EB7E71061}" type="presOf" srcId="{234FC385-0BFB-41F2-B6B6-655EC554A0E0}" destId="{AD6C29A2-EC9B-4BA4-809B-00ED1223E100}" srcOrd="0" destOrd="0" presId="urn:microsoft.com/office/officeart/2005/8/layout/radial4"/>
    <dgm:cxn modelId="{7EA4F75E-0BCE-494D-AFB6-FD5BEECDAA1D}" srcId="{D5F4E49E-C2DF-476D-8255-4A3D7375DD0C}" destId="{CB2F0C40-0A8E-4AB6-8162-8E36F5DF49D9}" srcOrd="0" destOrd="0" parTransId="{D254F825-D614-47DE-B089-D0223A33416C}" sibTransId="{9C61613C-F6D7-42F1-994C-9242A5844387}"/>
    <dgm:cxn modelId="{87ED0CF4-B37E-44A2-90EA-605B97401824}" type="presOf" srcId="{422E9F6F-F972-47D7-BA39-4F8D68C4D80C}" destId="{E867C3D0-56F5-4047-95B5-F5396CFD003C}" srcOrd="0" destOrd="0" presId="urn:microsoft.com/office/officeart/2005/8/layout/radial4"/>
    <dgm:cxn modelId="{E6C0E7EA-2E58-411E-9488-F0365EDB96C8}" type="presOf" srcId="{A9CB4FF2-0331-4C80-8C11-3E3AB6EF4103}" destId="{5DE602B6-B0CF-4349-9788-F8DF2F1378EF}" srcOrd="0" destOrd="0" presId="urn:microsoft.com/office/officeart/2005/8/layout/radial4"/>
    <dgm:cxn modelId="{49E49673-3296-42EE-9479-D61E75C3754F}" type="presOf" srcId="{A0202767-7F2A-4847-B792-22F98E714544}" destId="{A081A7A6-77B9-47FD-8775-F30FCA3761A2}" srcOrd="0" destOrd="0" presId="urn:microsoft.com/office/officeart/2005/8/layout/radial4"/>
    <dgm:cxn modelId="{6ECF709F-A6FD-45B8-8542-6CD7C4BA63BE}" type="presOf" srcId="{CB2F0C40-0A8E-4AB6-8162-8E36F5DF49D9}" destId="{D820CBD9-89DF-4AD6-A4C0-8032E696A05D}" srcOrd="0" destOrd="0" presId="urn:microsoft.com/office/officeart/2005/8/layout/radial4"/>
    <dgm:cxn modelId="{91B137A1-0E20-44D2-94A7-BEE5F36E27E0}" srcId="{CB2F0C40-0A8E-4AB6-8162-8E36F5DF49D9}" destId="{A0202767-7F2A-4847-B792-22F98E714544}" srcOrd="0" destOrd="0" parTransId="{234FC385-0BFB-41F2-B6B6-655EC554A0E0}" sibTransId="{E563D834-BAF0-4850-8D86-7BE13C79547E}"/>
    <dgm:cxn modelId="{9F222EF7-CCFD-4781-BA6B-2E66652519F5}" srcId="{CB2F0C40-0A8E-4AB6-8162-8E36F5DF49D9}" destId="{A9CB4FF2-0331-4C80-8C11-3E3AB6EF4103}" srcOrd="1" destOrd="0" parTransId="{8A1A8048-B3C6-42A1-8B32-215691836FCB}" sibTransId="{133DA496-3DA4-4988-BC1F-D575AE212442}"/>
    <dgm:cxn modelId="{C764AE62-4C66-408A-8FDE-2681F4F169FB}" srcId="{CB2F0C40-0A8E-4AB6-8162-8E36F5DF49D9}" destId="{3149EE22-9DBA-44F6-93B5-975E40355ACE}" srcOrd="2" destOrd="0" parTransId="{422E9F6F-F972-47D7-BA39-4F8D68C4D80C}" sibTransId="{13DE4035-DA6B-4643-86EC-C208AF8B8C00}"/>
    <dgm:cxn modelId="{A03DDBF4-41FB-43CA-85BA-A0AB4AAB97AB}" type="presParOf" srcId="{C43DB199-F013-4F0C-B6F5-3205E4778059}" destId="{D820CBD9-89DF-4AD6-A4C0-8032E696A05D}" srcOrd="0" destOrd="0" presId="urn:microsoft.com/office/officeart/2005/8/layout/radial4"/>
    <dgm:cxn modelId="{342A8F28-BA31-48CE-83FC-1CF93EB06B46}" type="presParOf" srcId="{C43DB199-F013-4F0C-B6F5-3205E4778059}" destId="{AD6C29A2-EC9B-4BA4-809B-00ED1223E100}" srcOrd="1" destOrd="0" presId="urn:microsoft.com/office/officeart/2005/8/layout/radial4"/>
    <dgm:cxn modelId="{C46DFAA2-39EF-4083-85E7-3710554CE4EC}" type="presParOf" srcId="{C43DB199-F013-4F0C-B6F5-3205E4778059}" destId="{A081A7A6-77B9-47FD-8775-F30FCA3761A2}" srcOrd="2" destOrd="0" presId="urn:microsoft.com/office/officeart/2005/8/layout/radial4"/>
    <dgm:cxn modelId="{87BBFE92-3987-4A93-B23C-5A1EF6AEC5AE}" type="presParOf" srcId="{C43DB199-F013-4F0C-B6F5-3205E4778059}" destId="{785EA07F-CD36-4E28-914D-AE4D9F564E23}" srcOrd="3" destOrd="0" presId="urn:microsoft.com/office/officeart/2005/8/layout/radial4"/>
    <dgm:cxn modelId="{E0E1FC11-3429-4905-A9F7-2D6E98ACD5BD}" type="presParOf" srcId="{C43DB199-F013-4F0C-B6F5-3205E4778059}" destId="{5DE602B6-B0CF-4349-9788-F8DF2F1378EF}" srcOrd="4" destOrd="0" presId="urn:microsoft.com/office/officeart/2005/8/layout/radial4"/>
    <dgm:cxn modelId="{C84920FF-60E0-444D-8A3F-16A2071814DA}" type="presParOf" srcId="{C43DB199-F013-4F0C-B6F5-3205E4778059}" destId="{E867C3D0-56F5-4047-95B5-F5396CFD003C}" srcOrd="5" destOrd="0" presId="urn:microsoft.com/office/officeart/2005/8/layout/radial4"/>
    <dgm:cxn modelId="{A8A9CFDE-E1C6-45D9-A596-F07E5421CD66}" type="presParOf" srcId="{C43DB199-F013-4F0C-B6F5-3205E4778059}" destId="{D76B791D-8E4F-47CE-BA43-41B3711533BD}" srcOrd="6" destOrd="0" presId="urn:microsoft.com/office/officeart/2005/8/layout/radial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00D48D5-7CEF-453C-A249-0E3314C2487A}" type="doc">
      <dgm:prSet loTypeId="urn:microsoft.com/office/officeart/2008/layout/VerticalCurvedList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zh-CN" altLang="en-US"/>
        </a:p>
      </dgm:t>
    </dgm:pt>
    <dgm:pt modelId="{336AB03E-12D6-4B2F-A6BA-E72CF9B9BC5E}">
      <dgm:prSet custT="1"/>
      <dgm:spPr/>
      <dgm:t>
        <a:bodyPr/>
        <a:lstStyle/>
        <a:p>
          <a:r>
            <a:rPr lang="zh-CN" altLang="en-US" sz="2800" dirty="0" smtClean="0"/>
            <a:t>大多数有车族支持“每周少开一天车”，但开车习惯难改</a:t>
          </a:r>
          <a:r>
            <a:rPr lang="zh-CN" altLang="en-US" sz="2400" dirty="0" smtClean="0"/>
            <a:t>。</a:t>
          </a:r>
          <a:endParaRPr lang="zh-CN" altLang="en-US" sz="2400" dirty="0"/>
        </a:p>
      </dgm:t>
    </dgm:pt>
    <dgm:pt modelId="{3BBF1BF6-66E7-4178-8BA4-700AF7D462A2}" type="parTrans" cxnId="{EF3389EF-F9B2-4D71-A939-879F718ED40D}">
      <dgm:prSet/>
      <dgm:spPr/>
      <dgm:t>
        <a:bodyPr/>
        <a:lstStyle/>
        <a:p>
          <a:endParaRPr lang="zh-CN" altLang="en-US"/>
        </a:p>
      </dgm:t>
    </dgm:pt>
    <dgm:pt modelId="{6866B51E-DD5E-4374-BEF6-3AD45AB180D4}" type="sibTrans" cxnId="{EF3389EF-F9B2-4D71-A939-879F718ED40D}">
      <dgm:prSet/>
      <dgm:spPr/>
      <dgm:t>
        <a:bodyPr/>
        <a:lstStyle/>
        <a:p>
          <a:endParaRPr lang="zh-CN" altLang="en-US"/>
        </a:p>
      </dgm:t>
    </dgm:pt>
    <dgm:pt modelId="{C2F21F26-74CA-4A42-974D-928546A1A418}" type="pres">
      <dgm:prSet presAssocID="{500D48D5-7CEF-453C-A249-0E3314C2487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580F3752-1395-4722-BCC3-3671E4861738}" type="pres">
      <dgm:prSet presAssocID="{500D48D5-7CEF-453C-A249-0E3314C2487A}" presName="Name1" presStyleCnt="0"/>
      <dgm:spPr/>
    </dgm:pt>
    <dgm:pt modelId="{86155D59-3A4C-4C9A-B23D-37BF814F748D}" type="pres">
      <dgm:prSet presAssocID="{500D48D5-7CEF-453C-A249-0E3314C2487A}" presName="cycle" presStyleCnt="0"/>
      <dgm:spPr/>
    </dgm:pt>
    <dgm:pt modelId="{F0BBFA93-C080-4A34-A83B-5C42F8B300F9}" type="pres">
      <dgm:prSet presAssocID="{500D48D5-7CEF-453C-A249-0E3314C2487A}" presName="srcNode" presStyleLbl="node1" presStyleIdx="0" presStyleCnt="1"/>
      <dgm:spPr/>
    </dgm:pt>
    <dgm:pt modelId="{D215FCB6-FD91-4D52-BD22-0289DD31D949}" type="pres">
      <dgm:prSet presAssocID="{500D48D5-7CEF-453C-A249-0E3314C2487A}" presName="conn" presStyleLbl="parChTrans1D2" presStyleIdx="0" presStyleCnt="1" custLinFactNeighborX="8900" custLinFactNeighborY="-9583"/>
      <dgm:spPr/>
      <dgm:t>
        <a:bodyPr/>
        <a:lstStyle/>
        <a:p>
          <a:endParaRPr lang="zh-CN" altLang="en-US"/>
        </a:p>
      </dgm:t>
    </dgm:pt>
    <dgm:pt modelId="{9C60BFE3-7697-41D2-843E-58409770011F}" type="pres">
      <dgm:prSet presAssocID="{500D48D5-7CEF-453C-A249-0E3314C2487A}" presName="extraNode" presStyleLbl="node1" presStyleIdx="0" presStyleCnt="1"/>
      <dgm:spPr/>
    </dgm:pt>
    <dgm:pt modelId="{73C0C0C2-7958-4F72-A4BA-8A41D03E437D}" type="pres">
      <dgm:prSet presAssocID="{500D48D5-7CEF-453C-A249-0E3314C2487A}" presName="dstNode" presStyleLbl="node1" presStyleIdx="0" presStyleCnt="1"/>
      <dgm:spPr/>
    </dgm:pt>
    <dgm:pt modelId="{62F03872-BC6F-4B0D-B631-FF6EE5D07B76}" type="pres">
      <dgm:prSet presAssocID="{336AB03E-12D6-4B2F-A6BA-E72CF9B9BC5E}" presName="text_1" presStyleLbl="node1" presStyleIdx="0" presStyleCnt="1" custScaleY="106743" custLinFactNeighborX="2833" custLinFactNeighborY="-1256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F2D4C22-80BA-4176-8165-AE70C71E728A}" type="pres">
      <dgm:prSet presAssocID="{336AB03E-12D6-4B2F-A6BA-E72CF9B9BC5E}" presName="accent_1" presStyleCnt="0"/>
      <dgm:spPr/>
    </dgm:pt>
    <dgm:pt modelId="{6BCDC6E6-3D6C-48AD-BBA8-73724CECD1C6}" type="pres">
      <dgm:prSet presAssocID="{336AB03E-12D6-4B2F-A6BA-E72CF9B9BC5E}" presName="accentRepeatNode" presStyleLbl="solidFgAcc1" presStyleIdx="0" presStyleCnt="1" custScaleX="111482" custScaleY="116540" custLinFactNeighborX="-8270" custLinFactNeighborY="-47858"/>
      <dgm:spPr>
        <a:solidFill>
          <a:srgbClr val="0DD2F9"/>
        </a:solidFill>
      </dgm:spPr>
      <dgm:t>
        <a:bodyPr/>
        <a:lstStyle/>
        <a:p>
          <a:endParaRPr lang="zh-CN" altLang="en-US"/>
        </a:p>
      </dgm:t>
    </dgm:pt>
  </dgm:ptLst>
  <dgm:cxnLst>
    <dgm:cxn modelId="{CAD9B7A6-F268-4497-AAFA-B2AD741CD772}" type="presOf" srcId="{6866B51E-DD5E-4374-BEF6-3AD45AB180D4}" destId="{D215FCB6-FD91-4D52-BD22-0289DD31D949}" srcOrd="0" destOrd="0" presId="urn:microsoft.com/office/officeart/2008/layout/VerticalCurvedList"/>
    <dgm:cxn modelId="{AB86BF74-0772-46FF-9A5B-CB91C6D1169A}" type="presOf" srcId="{500D48D5-7CEF-453C-A249-0E3314C2487A}" destId="{C2F21F26-74CA-4A42-974D-928546A1A418}" srcOrd="0" destOrd="0" presId="urn:microsoft.com/office/officeart/2008/layout/VerticalCurvedList"/>
    <dgm:cxn modelId="{4026910D-9093-47B7-8DB9-7637E79CE9AB}" type="presOf" srcId="{336AB03E-12D6-4B2F-A6BA-E72CF9B9BC5E}" destId="{62F03872-BC6F-4B0D-B631-FF6EE5D07B76}" srcOrd="0" destOrd="0" presId="urn:microsoft.com/office/officeart/2008/layout/VerticalCurvedList"/>
    <dgm:cxn modelId="{EF3389EF-F9B2-4D71-A939-879F718ED40D}" srcId="{500D48D5-7CEF-453C-A249-0E3314C2487A}" destId="{336AB03E-12D6-4B2F-A6BA-E72CF9B9BC5E}" srcOrd="0" destOrd="0" parTransId="{3BBF1BF6-66E7-4178-8BA4-700AF7D462A2}" sibTransId="{6866B51E-DD5E-4374-BEF6-3AD45AB180D4}"/>
    <dgm:cxn modelId="{3B6E11EF-266B-435F-804E-E6CFFD2591E3}" type="presParOf" srcId="{C2F21F26-74CA-4A42-974D-928546A1A418}" destId="{580F3752-1395-4722-BCC3-3671E4861738}" srcOrd="0" destOrd="0" presId="urn:microsoft.com/office/officeart/2008/layout/VerticalCurvedList"/>
    <dgm:cxn modelId="{5A96B729-61BC-49E4-8DBA-8B1A5F63F299}" type="presParOf" srcId="{580F3752-1395-4722-BCC3-3671E4861738}" destId="{86155D59-3A4C-4C9A-B23D-37BF814F748D}" srcOrd="0" destOrd="0" presId="urn:microsoft.com/office/officeart/2008/layout/VerticalCurvedList"/>
    <dgm:cxn modelId="{B2ACA357-FAB1-46FD-8969-FF7BFA0580C6}" type="presParOf" srcId="{86155D59-3A4C-4C9A-B23D-37BF814F748D}" destId="{F0BBFA93-C080-4A34-A83B-5C42F8B300F9}" srcOrd="0" destOrd="0" presId="urn:microsoft.com/office/officeart/2008/layout/VerticalCurvedList"/>
    <dgm:cxn modelId="{80B5CB29-5DD2-4B17-B8AE-41CD53D5A0C6}" type="presParOf" srcId="{86155D59-3A4C-4C9A-B23D-37BF814F748D}" destId="{D215FCB6-FD91-4D52-BD22-0289DD31D949}" srcOrd="1" destOrd="0" presId="urn:microsoft.com/office/officeart/2008/layout/VerticalCurvedList"/>
    <dgm:cxn modelId="{BEBDDA14-D99A-4BA3-AD44-42C947C9CED1}" type="presParOf" srcId="{86155D59-3A4C-4C9A-B23D-37BF814F748D}" destId="{9C60BFE3-7697-41D2-843E-58409770011F}" srcOrd="2" destOrd="0" presId="urn:microsoft.com/office/officeart/2008/layout/VerticalCurvedList"/>
    <dgm:cxn modelId="{74A8BED5-D8C2-403E-A228-186A9835C164}" type="presParOf" srcId="{86155D59-3A4C-4C9A-B23D-37BF814F748D}" destId="{73C0C0C2-7958-4F72-A4BA-8A41D03E437D}" srcOrd="3" destOrd="0" presId="urn:microsoft.com/office/officeart/2008/layout/VerticalCurvedList"/>
    <dgm:cxn modelId="{90404322-E964-4E8C-8376-9D916F68B38C}" type="presParOf" srcId="{580F3752-1395-4722-BCC3-3671E4861738}" destId="{62F03872-BC6F-4B0D-B631-FF6EE5D07B76}" srcOrd="1" destOrd="0" presId="urn:microsoft.com/office/officeart/2008/layout/VerticalCurvedList"/>
    <dgm:cxn modelId="{A4AB1A85-C395-4E16-934F-E70E070D2F85}" type="presParOf" srcId="{580F3752-1395-4722-BCC3-3671E4861738}" destId="{FF2D4C22-80BA-4176-8165-AE70C71E728A}" srcOrd="2" destOrd="0" presId="urn:microsoft.com/office/officeart/2008/layout/VerticalCurvedList"/>
    <dgm:cxn modelId="{FFC574F2-CBDF-4655-8BAA-0245CAFEF697}" type="presParOf" srcId="{FF2D4C22-80BA-4176-8165-AE70C71E728A}" destId="{6BCDC6E6-3D6C-48AD-BBA8-73724CECD1C6}" srcOrd="0" destOrd="0" presId="urn:microsoft.com/office/officeart/2008/layout/VerticalCurvedList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ED3346-FC91-4AFC-BA91-3865253B2AB4}" type="doc">
      <dgm:prSet loTypeId="urn:microsoft.com/office/officeart/2005/8/layout/hList7#1" loCatId="list" qsTypeId="urn:microsoft.com/office/officeart/2005/8/quickstyle/simple1" qsCatId="simple" csTypeId="urn:microsoft.com/office/officeart/2005/8/colors/accent0_2" csCatId="mainScheme" phldr="1"/>
      <dgm:spPr/>
    </dgm:pt>
    <dgm:pt modelId="{38C9FEA5-FFBB-472F-B520-EE9A63910B5C}">
      <dgm:prSet custT="1"/>
      <dgm:spPr/>
      <dgm:t>
        <a:bodyPr/>
        <a:lstStyle/>
        <a:p>
          <a:r>
            <a:rPr lang="zh-CN" altLang="en-US" sz="3200" b="1" dirty="0" smtClean="0">
              <a:solidFill>
                <a:schemeClr val="tx1"/>
              </a:solidFill>
            </a:rPr>
            <a:t>加强宣传</a:t>
          </a:r>
          <a:r>
            <a:rPr lang="en-US" altLang="en-US" sz="3200" b="1" dirty="0" smtClean="0">
              <a:solidFill>
                <a:schemeClr val="tx1"/>
              </a:solidFill>
            </a:rPr>
            <a:t>—</a:t>
          </a:r>
          <a:r>
            <a:rPr lang="zh-CN" altLang="en-US" sz="3200" b="1" dirty="0" smtClean="0">
              <a:solidFill>
                <a:schemeClr val="tx1"/>
              </a:solidFill>
            </a:rPr>
            <a:t>让有车族行动起来</a:t>
          </a:r>
          <a:endParaRPr lang="zh-CN" altLang="en-US" sz="3200" b="1" dirty="0">
            <a:solidFill>
              <a:schemeClr val="tx1"/>
            </a:solidFill>
          </a:endParaRPr>
        </a:p>
      </dgm:t>
    </dgm:pt>
    <dgm:pt modelId="{D013464A-03EA-41F5-9902-BACC7ADE7ED3}" type="parTrans" cxnId="{C2970338-CEA5-4234-8E4A-B02A10637164}">
      <dgm:prSet/>
      <dgm:spPr/>
      <dgm:t>
        <a:bodyPr/>
        <a:lstStyle/>
        <a:p>
          <a:endParaRPr lang="zh-CN" altLang="en-US"/>
        </a:p>
      </dgm:t>
    </dgm:pt>
    <dgm:pt modelId="{94E16E31-93FE-44DC-B88A-28DD00B2F0AE}" type="sibTrans" cxnId="{C2970338-CEA5-4234-8E4A-B02A10637164}">
      <dgm:prSet/>
      <dgm:spPr/>
      <dgm:t>
        <a:bodyPr/>
        <a:lstStyle/>
        <a:p>
          <a:endParaRPr lang="zh-CN" altLang="en-US"/>
        </a:p>
      </dgm:t>
    </dgm:pt>
    <dgm:pt modelId="{C84B1E3B-C2C6-4141-A962-F4AAEAF5C7A8}">
      <dgm:prSet custT="1"/>
      <dgm:spPr/>
      <dgm:t>
        <a:bodyPr/>
        <a:lstStyle/>
        <a:p>
          <a:r>
            <a:rPr lang="zh-CN" altLang="en-US" sz="3200" b="1" dirty="0" smtClean="0">
              <a:solidFill>
                <a:schemeClr val="tx1"/>
              </a:solidFill>
            </a:rPr>
            <a:t>完善公交</a:t>
          </a:r>
          <a:r>
            <a:rPr lang="en-US" altLang="en-US" sz="3200" b="1" dirty="0" smtClean="0">
              <a:solidFill>
                <a:schemeClr val="tx1"/>
              </a:solidFill>
            </a:rPr>
            <a:t>—</a:t>
          </a:r>
          <a:r>
            <a:rPr lang="zh-CN" altLang="en-US" sz="3200" b="1" dirty="0" smtClean="0">
              <a:solidFill>
                <a:schemeClr val="tx1"/>
              </a:solidFill>
            </a:rPr>
            <a:t>让公交服务更到位</a:t>
          </a:r>
          <a:endParaRPr lang="zh-CN" altLang="en-US" sz="3200" b="1" dirty="0">
            <a:solidFill>
              <a:schemeClr val="tx1"/>
            </a:solidFill>
          </a:endParaRPr>
        </a:p>
      </dgm:t>
    </dgm:pt>
    <dgm:pt modelId="{527309A6-2177-49C7-98CE-4556BB983D4B}" type="parTrans" cxnId="{067EA2B9-987A-4DD3-9DF3-155D16997A85}">
      <dgm:prSet/>
      <dgm:spPr/>
      <dgm:t>
        <a:bodyPr/>
        <a:lstStyle/>
        <a:p>
          <a:endParaRPr lang="zh-CN" altLang="en-US"/>
        </a:p>
      </dgm:t>
    </dgm:pt>
    <dgm:pt modelId="{42CD49AB-AD86-4F07-B8E3-BEDA2EF3318E}" type="sibTrans" cxnId="{067EA2B9-987A-4DD3-9DF3-155D16997A85}">
      <dgm:prSet/>
      <dgm:spPr/>
      <dgm:t>
        <a:bodyPr/>
        <a:lstStyle/>
        <a:p>
          <a:endParaRPr lang="zh-CN" altLang="en-US"/>
        </a:p>
      </dgm:t>
    </dgm:pt>
    <dgm:pt modelId="{77A74ABF-35D3-43EE-9811-485607D482AC}">
      <dgm:prSet custT="1"/>
      <dgm:spPr/>
      <dgm:t>
        <a:bodyPr/>
        <a:lstStyle/>
        <a:p>
          <a:r>
            <a:rPr lang="zh-CN" altLang="en-US" sz="3200" b="1" dirty="0" smtClean="0">
              <a:solidFill>
                <a:schemeClr val="tx1"/>
              </a:solidFill>
            </a:rPr>
            <a:t>发展地铁</a:t>
          </a:r>
          <a:r>
            <a:rPr lang="en-US" altLang="en-US" sz="3200" b="1" dirty="0" smtClean="0">
              <a:solidFill>
                <a:schemeClr val="tx1"/>
              </a:solidFill>
            </a:rPr>
            <a:t>—</a:t>
          </a:r>
          <a:r>
            <a:rPr lang="zh-CN" altLang="en-US" sz="3200" b="1" dirty="0" smtClean="0">
              <a:solidFill>
                <a:schemeClr val="tx1"/>
              </a:solidFill>
            </a:rPr>
            <a:t>让地铁覆盖大范围</a:t>
          </a:r>
          <a:endParaRPr lang="zh-CN" altLang="en-US" sz="3200" b="1" dirty="0">
            <a:solidFill>
              <a:schemeClr val="tx1"/>
            </a:solidFill>
          </a:endParaRPr>
        </a:p>
      </dgm:t>
    </dgm:pt>
    <dgm:pt modelId="{41566C78-1090-452A-B9B4-8F004040079F}" type="parTrans" cxnId="{FFA04DD3-380D-4CA0-8E54-C62596FDB485}">
      <dgm:prSet/>
      <dgm:spPr/>
      <dgm:t>
        <a:bodyPr/>
        <a:lstStyle/>
        <a:p>
          <a:endParaRPr lang="zh-CN" altLang="en-US"/>
        </a:p>
      </dgm:t>
    </dgm:pt>
    <dgm:pt modelId="{483B3334-2EB8-4304-AEB1-E98662DD8850}" type="sibTrans" cxnId="{FFA04DD3-380D-4CA0-8E54-C62596FDB485}">
      <dgm:prSet/>
      <dgm:spPr/>
      <dgm:t>
        <a:bodyPr/>
        <a:lstStyle/>
        <a:p>
          <a:endParaRPr lang="zh-CN" altLang="en-US"/>
        </a:p>
      </dgm:t>
    </dgm:pt>
    <dgm:pt modelId="{E0B68435-8CBE-4156-87F1-1084DB807F84}" type="pres">
      <dgm:prSet presAssocID="{FBED3346-FC91-4AFC-BA91-3865253B2AB4}" presName="Name0" presStyleCnt="0">
        <dgm:presLayoutVars>
          <dgm:dir/>
          <dgm:resizeHandles val="exact"/>
        </dgm:presLayoutVars>
      </dgm:prSet>
      <dgm:spPr/>
    </dgm:pt>
    <dgm:pt modelId="{5BEFA5CB-98D9-4726-A4C1-3C85DE27CDD9}" type="pres">
      <dgm:prSet presAssocID="{FBED3346-FC91-4AFC-BA91-3865253B2AB4}" presName="fgShape" presStyleLbl="fgShp" presStyleIdx="0" presStyleCnt="1" custLinFactY="-207692" custLinFactNeighborX="-284" custLinFactNeighborY="-300000"/>
      <dgm:spPr/>
    </dgm:pt>
    <dgm:pt modelId="{4B1E65C4-31F2-4223-B0D9-C4214EDA8485}" type="pres">
      <dgm:prSet presAssocID="{FBED3346-FC91-4AFC-BA91-3865253B2AB4}" presName="linComp" presStyleCnt="0"/>
      <dgm:spPr/>
    </dgm:pt>
    <dgm:pt modelId="{2096B0B8-F95E-4CC4-A320-DC74D839028A}" type="pres">
      <dgm:prSet presAssocID="{38C9FEA5-FFBB-472F-B520-EE9A63910B5C}" presName="compNode" presStyleCnt="0"/>
      <dgm:spPr/>
    </dgm:pt>
    <dgm:pt modelId="{8AA1C84B-140F-480F-9131-A2A88C20AFD0}" type="pres">
      <dgm:prSet presAssocID="{38C9FEA5-FFBB-472F-B520-EE9A63910B5C}" presName="bkgdShape" presStyleLbl="node1" presStyleIdx="0" presStyleCnt="3" custLinFactNeighborY="3846"/>
      <dgm:spPr/>
      <dgm:t>
        <a:bodyPr/>
        <a:lstStyle/>
        <a:p>
          <a:endParaRPr lang="zh-CN" altLang="en-US"/>
        </a:p>
      </dgm:t>
    </dgm:pt>
    <dgm:pt modelId="{ADFB9A1E-0078-40E1-8CF0-A1079C6C91FA}" type="pres">
      <dgm:prSet presAssocID="{38C9FEA5-FFBB-472F-B520-EE9A63910B5C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3E77185-DF74-4A3C-A902-856BF2E4F800}" type="pres">
      <dgm:prSet presAssocID="{38C9FEA5-FFBB-472F-B520-EE9A63910B5C}" presName="invisiNode" presStyleLbl="node1" presStyleIdx="0" presStyleCnt="3"/>
      <dgm:spPr/>
    </dgm:pt>
    <dgm:pt modelId="{76B7727B-1C9A-4BC6-91F5-5D5E8CED145A}" type="pres">
      <dgm:prSet presAssocID="{38C9FEA5-FFBB-472F-B520-EE9A63910B5C}" presName="imagNode" presStyleLbl="fgImgPlace1" presStyleIdx="0" presStyleCnt="3" custScaleY="5299" custLinFactNeighborX="1433" custLinFactNeighborY="-65368"/>
      <dgm:spPr>
        <a:prstGeom prst="round2SameRect">
          <a:avLst/>
        </a:prstGeom>
      </dgm:spPr>
    </dgm:pt>
    <dgm:pt modelId="{4DEFFAD5-74EC-4F3D-8309-0F2F7ABA9157}" type="pres">
      <dgm:prSet presAssocID="{94E16E31-93FE-44DC-B88A-28DD00B2F0AE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9C14FA43-4EF5-4150-A869-F87A7B5936F9}" type="pres">
      <dgm:prSet presAssocID="{C84B1E3B-C2C6-4141-A962-F4AAEAF5C7A8}" presName="compNode" presStyleCnt="0"/>
      <dgm:spPr/>
    </dgm:pt>
    <dgm:pt modelId="{9C6824E2-3118-40EB-9086-258B001D6590}" type="pres">
      <dgm:prSet presAssocID="{C84B1E3B-C2C6-4141-A962-F4AAEAF5C7A8}" presName="bkgdShape" presStyleLbl="node1" presStyleIdx="1" presStyleCnt="3"/>
      <dgm:spPr/>
      <dgm:t>
        <a:bodyPr/>
        <a:lstStyle/>
        <a:p>
          <a:endParaRPr lang="zh-CN" altLang="en-US"/>
        </a:p>
      </dgm:t>
    </dgm:pt>
    <dgm:pt modelId="{D64B5EF8-C55B-4FB1-B1B9-58CFC1952CDE}" type="pres">
      <dgm:prSet presAssocID="{C84B1E3B-C2C6-4141-A962-F4AAEAF5C7A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453C0E3-15FF-4476-BC67-C0F89E666343}" type="pres">
      <dgm:prSet presAssocID="{C84B1E3B-C2C6-4141-A962-F4AAEAF5C7A8}" presName="invisiNode" presStyleLbl="node1" presStyleIdx="1" presStyleCnt="3"/>
      <dgm:spPr/>
    </dgm:pt>
    <dgm:pt modelId="{62A16972-9247-4E3E-9D1B-4D4D527A449A}" type="pres">
      <dgm:prSet presAssocID="{C84B1E3B-C2C6-4141-A962-F4AAEAF5C7A8}" presName="imagNode" presStyleLbl="fgImgPlace1" presStyleIdx="1" presStyleCnt="3" custScaleY="5299" custLinFactNeighborY="-74201"/>
      <dgm:spPr>
        <a:prstGeom prst="round1Rect">
          <a:avLst/>
        </a:prstGeom>
      </dgm:spPr>
    </dgm:pt>
    <dgm:pt modelId="{75710A7B-AAE7-4DCC-A440-919F31E50EDC}" type="pres">
      <dgm:prSet presAssocID="{42CD49AB-AD86-4F07-B8E3-BEDA2EF3318E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78300DB6-6A3D-4959-A4AB-47319D2D64CD}" type="pres">
      <dgm:prSet presAssocID="{77A74ABF-35D3-43EE-9811-485607D482AC}" presName="compNode" presStyleCnt="0"/>
      <dgm:spPr/>
    </dgm:pt>
    <dgm:pt modelId="{5887DBA2-EAA8-47DB-A838-3D7F33E64C0E}" type="pres">
      <dgm:prSet presAssocID="{77A74ABF-35D3-43EE-9811-485607D482AC}" presName="bkgdShape" presStyleLbl="node1" presStyleIdx="2" presStyleCnt="3"/>
      <dgm:spPr/>
      <dgm:t>
        <a:bodyPr/>
        <a:lstStyle/>
        <a:p>
          <a:endParaRPr lang="zh-CN" altLang="en-US"/>
        </a:p>
      </dgm:t>
    </dgm:pt>
    <dgm:pt modelId="{9B5C10EA-34DA-49DA-8FBF-6B9535ED6DB2}" type="pres">
      <dgm:prSet presAssocID="{77A74ABF-35D3-43EE-9811-485607D482A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D9215CA-9E51-48E8-A844-88432F9B2D65}" type="pres">
      <dgm:prSet presAssocID="{77A74ABF-35D3-43EE-9811-485607D482AC}" presName="invisiNode" presStyleLbl="node1" presStyleIdx="2" presStyleCnt="3"/>
      <dgm:spPr/>
    </dgm:pt>
    <dgm:pt modelId="{60CDB49F-45A6-4041-AFAB-58485CC4E24C}" type="pres">
      <dgm:prSet presAssocID="{77A74ABF-35D3-43EE-9811-485607D482AC}" presName="imagNode" presStyleLbl="fgImgPlace1" presStyleIdx="2" presStyleCnt="3" custScaleY="5299" custLinFactNeighborY="-65368"/>
      <dgm:spPr>
        <a:prstGeom prst="round1Rect">
          <a:avLst/>
        </a:prstGeom>
      </dgm:spPr>
    </dgm:pt>
  </dgm:ptLst>
  <dgm:cxnLst>
    <dgm:cxn modelId="{BB17BB36-D6B6-445F-B2FB-682680DDE622}" type="presOf" srcId="{38C9FEA5-FFBB-472F-B520-EE9A63910B5C}" destId="{8AA1C84B-140F-480F-9131-A2A88C20AFD0}" srcOrd="0" destOrd="0" presId="urn:microsoft.com/office/officeart/2005/8/layout/hList7#1"/>
    <dgm:cxn modelId="{DBF6FF61-A66B-49BF-8C3C-F27BC62B05A0}" type="presOf" srcId="{C84B1E3B-C2C6-4141-A962-F4AAEAF5C7A8}" destId="{9C6824E2-3118-40EB-9086-258B001D6590}" srcOrd="0" destOrd="0" presId="urn:microsoft.com/office/officeart/2005/8/layout/hList7#1"/>
    <dgm:cxn modelId="{C2970338-CEA5-4234-8E4A-B02A10637164}" srcId="{FBED3346-FC91-4AFC-BA91-3865253B2AB4}" destId="{38C9FEA5-FFBB-472F-B520-EE9A63910B5C}" srcOrd="0" destOrd="0" parTransId="{D013464A-03EA-41F5-9902-BACC7ADE7ED3}" sibTransId="{94E16E31-93FE-44DC-B88A-28DD00B2F0AE}"/>
    <dgm:cxn modelId="{8700602A-5096-41A5-B403-BAB5FAD5B11D}" type="presOf" srcId="{77A74ABF-35D3-43EE-9811-485607D482AC}" destId="{9B5C10EA-34DA-49DA-8FBF-6B9535ED6DB2}" srcOrd="1" destOrd="0" presId="urn:microsoft.com/office/officeart/2005/8/layout/hList7#1"/>
    <dgm:cxn modelId="{87CFB497-A742-4167-893E-CFA5B84E1927}" type="presOf" srcId="{77A74ABF-35D3-43EE-9811-485607D482AC}" destId="{5887DBA2-EAA8-47DB-A838-3D7F33E64C0E}" srcOrd="0" destOrd="0" presId="urn:microsoft.com/office/officeart/2005/8/layout/hList7#1"/>
    <dgm:cxn modelId="{A56ACF31-E7B0-46E0-885A-A41E8B80D57C}" type="presOf" srcId="{FBED3346-FC91-4AFC-BA91-3865253B2AB4}" destId="{E0B68435-8CBE-4156-87F1-1084DB807F84}" srcOrd="0" destOrd="0" presId="urn:microsoft.com/office/officeart/2005/8/layout/hList7#1"/>
    <dgm:cxn modelId="{4B52EF7D-C6C4-4E18-946F-05D9EDAC06CF}" type="presOf" srcId="{42CD49AB-AD86-4F07-B8E3-BEDA2EF3318E}" destId="{75710A7B-AAE7-4DCC-A440-919F31E50EDC}" srcOrd="0" destOrd="0" presId="urn:microsoft.com/office/officeart/2005/8/layout/hList7#1"/>
    <dgm:cxn modelId="{1F5E0904-CD6C-4B54-A1B0-BD06A3138EF1}" type="presOf" srcId="{38C9FEA5-FFBB-472F-B520-EE9A63910B5C}" destId="{ADFB9A1E-0078-40E1-8CF0-A1079C6C91FA}" srcOrd="1" destOrd="0" presId="urn:microsoft.com/office/officeart/2005/8/layout/hList7#1"/>
    <dgm:cxn modelId="{FFA04DD3-380D-4CA0-8E54-C62596FDB485}" srcId="{FBED3346-FC91-4AFC-BA91-3865253B2AB4}" destId="{77A74ABF-35D3-43EE-9811-485607D482AC}" srcOrd="2" destOrd="0" parTransId="{41566C78-1090-452A-B9B4-8F004040079F}" sibTransId="{483B3334-2EB8-4304-AEB1-E98662DD8850}"/>
    <dgm:cxn modelId="{067EA2B9-987A-4DD3-9DF3-155D16997A85}" srcId="{FBED3346-FC91-4AFC-BA91-3865253B2AB4}" destId="{C84B1E3B-C2C6-4141-A962-F4AAEAF5C7A8}" srcOrd="1" destOrd="0" parTransId="{527309A6-2177-49C7-98CE-4556BB983D4B}" sibTransId="{42CD49AB-AD86-4F07-B8E3-BEDA2EF3318E}"/>
    <dgm:cxn modelId="{79DC2061-2B74-4A0C-8BC5-8E43A17E505C}" type="presOf" srcId="{C84B1E3B-C2C6-4141-A962-F4AAEAF5C7A8}" destId="{D64B5EF8-C55B-4FB1-B1B9-58CFC1952CDE}" srcOrd="1" destOrd="0" presId="urn:microsoft.com/office/officeart/2005/8/layout/hList7#1"/>
    <dgm:cxn modelId="{7CC5F017-2BE5-4578-A94C-998FD2BA9B6D}" type="presOf" srcId="{94E16E31-93FE-44DC-B88A-28DD00B2F0AE}" destId="{4DEFFAD5-74EC-4F3D-8309-0F2F7ABA9157}" srcOrd="0" destOrd="0" presId="urn:microsoft.com/office/officeart/2005/8/layout/hList7#1"/>
    <dgm:cxn modelId="{BC1D6F40-8EF9-4DF6-B216-C15E290BAA2E}" type="presParOf" srcId="{E0B68435-8CBE-4156-87F1-1084DB807F84}" destId="{5BEFA5CB-98D9-4726-A4C1-3C85DE27CDD9}" srcOrd="0" destOrd="0" presId="urn:microsoft.com/office/officeart/2005/8/layout/hList7#1"/>
    <dgm:cxn modelId="{12E6964F-085E-480A-B09D-625D3C90856E}" type="presParOf" srcId="{E0B68435-8CBE-4156-87F1-1084DB807F84}" destId="{4B1E65C4-31F2-4223-B0D9-C4214EDA8485}" srcOrd="1" destOrd="0" presId="urn:microsoft.com/office/officeart/2005/8/layout/hList7#1"/>
    <dgm:cxn modelId="{F47CCBDA-3525-48B7-99B7-5F3E04C24556}" type="presParOf" srcId="{4B1E65C4-31F2-4223-B0D9-C4214EDA8485}" destId="{2096B0B8-F95E-4CC4-A320-DC74D839028A}" srcOrd="0" destOrd="0" presId="urn:microsoft.com/office/officeart/2005/8/layout/hList7#1"/>
    <dgm:cxn modelId="{7770D627-0DCE-41E1-879F-D6EE5138CED8}" type="presParOf" srcId="{2096B0B8-F95E-4CC4-A320-DC74D839028A}" destId="{8AA1C84B-140F-480F-9131-A2A88C20AFD0}" srcOrd="0" destOrd="0" presId="urn:microsoft.com/office/officeart/2005/8/layout/hList7#1"/>
    <dgm:cxn modelId="{D6034612-EB63-44CB-B3E8-EA62C164B999}" type="presParOf" srcId="{2096B0B8-F95E-4CC4-A320-DC74D839028A}" destId="{ADFB9A1E-0078-40E1-8CF0-A1079C6C91FA}" srcOrd="1" destOrd="0" presId="urn:microsoft.com/office/officeart/2005/8/layout/hList7#1"/>
    <dgm:cxn modelId="{BE800666-2461-4B4A-B3B1-957F06BCCE23}" type="presParOf" srcId="{2096B0B8-F95E-4CC4-A320-DC74D839028A}" destId="{A3E77185-DF74-4A3C-A902-856BF2E4F800}" srcOrd="2" destOrd="0" presId="urn:microsoft.com/office/officeart/2005/8/layout/hList7#1"/>
    <dgm:cxn modelId="{A007FBC6-42FA-4A08-B7A0-7C57739090D6}" type="presParOf" srcId="{2096B0B8-F95E-4CC4-A320-DC74D839028A}" destId="{76B7727B-1C9A-4BC6-91F5-5D5E8CED145A}" srcOrd="3" destOrd="0" presId="urn:microsoft.com/office/officeart/2005/8/layout/hList7#1"/>
    <dgm:cxn modelId="{0D2C9542-DD24-4EF7-B9CB-1C55B6B4C1B0}" type="presParOf" srcId="{4B1E65C4-31F2-4223-B0D9-C4214EDA8485}" destId="{4DEFFAD5-74EC-4F3D-8309-0F2F7ABA9157}" srcOrd="1" destOrd="0" presId="urn:microsoft.com/office/officeart/2005/8/layout/hList7#1"/>
    <dgm:cxn modelId="{07FCAE80-4742-4C85-A58D-DC733651D37A}" type="presParOf" srcId="{4B1E65C4-31F2-4223-B0D9-C4214EDA8485}" destId="{9C14FA43-4EF5-4150-A869-F87A7B5936F9}" srcOrd="2" destOrd="0" presId="urn:microsoft.com/office/officeart/2005/8/layout/hList7#1"/>
    <dgm:cxn modelId="{E839A63E-8CC6-483E-9BC4-1E74F7DC3E43}" type="presParOf" srcId="{9C14FA43-4EF5-4150-A869-F87A7B5936F9}" destId="{9C6824E2-3118-40EB-9086-258B001D6590}" srcOrd="0" destOrd="0" presId="urn:microsoft.com/office/officeart/2005/8/layout/hList7#1"/>
    <dgm:cxn modelId="{729A5F4E-D4C8-469C-B683-AC045DC6D129}" type="presParOf" srcId="{9C14FA43-4EF5-4150-A869-F87A7B5936F9}" destId="{D64B5EF8-C55B-4FB1-B1B9-58CFC1952CDE}" srcOrd="1" destOrd="0" presId="urn:microsoft.com/office/officeart/2005/8/layout/hList7#1"/>
    <dgm:cxn modelId="{31963046-DD70-4B3E-9645-32811192E529}" type="presParOf" srcId="{9C14FA43-4EF5-4150-A869-F87A7B5936F9}" destId="{E453C0E3-15FF-4476-BC67-C0F89E666343}" srcOrd="2" destOrd="0" presId="urn:microsoft.com/office/officeart/2005/8/layout/hList7#1"/>
    <dgm:cxn modelId="{8D660ABF-E188-4CF9-83CE-3E574384EAED}" type="presParOf" srcId="{9C14FA43-4EF5-4150-A869-F87A7B5936F9}" destId="{62A16972-9247-4E3E-9D1B-4D4D527A449A}" srcOrd="3" destOrd="0" presId="urn:microsoft.com/office/officeart/2005/8/layout/hList7#1"/>
    <dgm:cxn modelId="{4CB0F211-960F-432D-8A36-3BD20CA81CFF}" type="presParOf" srcId="{4B1E65C4-31F2-4223-B0D9-C4214EDA8485}" destId="{75710A7B-AAE7-4DCC-A440-919F31E50EDC}" srcOrd="3" destOrd="0" presId="urn:microsoft.com/office/officeart/2005/8/layout/hList7#1"/>
    <dgm:cxn modelId="{C0919283-2C97-49B9-AB3B-12C8BEB1D6EE}" type="presParOf" srcId="{4B1E65C4-31F2-4223-B0D9-C4214EDA8485}" destId="{78300DB6-6A3D-4959-A4AB-47319D2D64CD}" srcOrd="4" destOrd="0" presId="urn:microsoft.com/office/officeart/2005/8/layout/hList7#1"/>
    <dgm:cxn modelId="{3BC8500B-DBDA-43B8-B242-A83F3E0FA317}" type="presParOf" srcId="{78300DB6-6A3D-4959-A4AB-47319D2D64CD}" destId="{5887DBA2-EAA8-47DB-A838-3D7F33E64C0E}" srcOrd="0" destOrd="0" presId="urn:microsoft.com/office/officeart/2005/8/layout/hList7#1"/>
    <dgm:cxn modelId="{2DD9A8C6-D3E9-4B70-99A2-6638BDD5E4CB}" type="presParOf" srcId="{78300DB6-6A3D-4959-A4AB-47319D2D64CD}" destId="{9B5C10EA-34DA-49DA-8FBF-6B9535ED6DB2}" srcOrd="1" destOrd="0" presId="urn:microsoft.com/office/officeart/2005/8/layout/hList7#1"/>
    <dgm:cxn modelId="{8F490207-F83D-4BA8-BF82-84BDD44AA8B5}" type="presParOf" srcId="{78300DB6-6A3D-4959-A4AB-47319D2D64CD}" destId="{8D9215CA-9E51-48E8-A844-88432F9B2D65}" srcOrd="2" destOrd="0" presId="urn:microsoft.com/office/officeart/2005/8/layout/hList7#1"/>
    <dgm:cxn modelId="{114BD84D-3AC1-4823-877E-3E445E432BD1}" type="presParOf" srcId="{78300DB6-6A3D-4959-A4AB-47319D2D64CD}" destId="{60CDB49F-45A6-4041-AFAB-58485CC4E24C}" srcOrd="3" destOrd="0" presId="urn:microsoft.com/office/officeart/2005/8/layout/hList7#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72D98-593E-420C-81D9-BB537E33691D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E32F5-5193-41DF-89DE-D30937027B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各位评委、老师上午好。我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的课题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题目是：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研究不同面料窗帘的隔音效果。</a:t>
            </a:r>
            <a:endParaRPr lang="zh-CN" altLang="zh-CN" sz="1200" kern="1200" dirty="0" smtClean="0">
              <a:solidFill>
                <a:schemeClr val="tx1"/>
              </a:solidFill>
              <a:latin typeface="Calibri" pitchFamily="34" charset="0"/>
              <a:ea typeface="宋体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7053F-4F16-4C78-9180-A25BB3AC56EB}" type="slidenum">
              <a:rPr lang="zh-CN" altLang="en-US" smtClean="0"/>
              <a:pPr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37424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首先是研究背景。我家毗邻长安街，深受噪声困扰。那么，怎么样隔离家里的噪声呢？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常用的对策包括使用双层玻璃和铺设隔音墙面等，但是，他们都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有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各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自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的局限性。我想到了窗帘。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窗帘是否能够隔音，其效果又如何呢？于是我从这里展开研究和实验，通过学习声学知识，测量隔音效果并分析面料对隔音效果的影响，最终为家庭选择隔音窗帘提供建议。这就是我这次课题的目的。</a:t>
            </a:r>
            <a:endParaRPr lang="zh-CN" altLang="en-US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zh-CN" altLang="zh-CN" sz="1200" kern="1200" dirty="0" smtClean="0">
              <a:solidFill>
                <a:schemeClr val="tx1"/>
              </a:solidFill>
              <a:latin typeface="Calibri" pitchFamily="34" charset="0"/>
              <a:ea typeface="宋体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7053F-4F16-4C78-9180-A25BB3AC56EB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6569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300" kern="1200" dirty="0" smtClean="0">
                <a:latin typeface="+mn-ea"/>
                <a:ea typeface="+mn-ea"/>
                <a:cs typeface="+mn-cs"/>
              </a:rPr>
              <a:t>那么，怎样测量各种面料样品的隔音效果呢？用各种面料制作成窗帘在真实的噪声环境下进行试验固然可行，但那样成本太高，误差也大。因此，我设计、搭建了一个小尺寸的模拟实验平台，以方便进行实验。这个平台的重点是隔音箱。通过在隔音箱上开一个窗口，再把样品贴在小口上测量隔音箱内声级计读数的减少，就能测量出样品的隔音能力。这样只需小块的面料样品即可，准确度也大大提高。</a:t>
            </a:r>
            <a:endParaRPr lang="en-US" altLang="zh-CN" sz="1300" kern="1200" dirty="0" smtClean="0">
              <a:latin typeface="+mn-ea"/>
              <a:ea typeface="+mn-ea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7053F-4F16-4C78-9180-A25BB3AC56EB}" type="slidenum">
              <a:rPr lang="zh-CN" altLang="en-US" smtClean="0"/>
              <a:pPr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71162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左图是整个实验环境搭好后的照片，右边表格中所列出的是实验所需的材料和工具。在所有实验用品中，只有隔音箱是无法直接购买的。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7053F-4F16-4C78-9180-A25BB3AC56EB}" type="slidenum">
              <a:rPr lang="zh-CN" altLang="en-US" smtClean="0"/>
              <a:pPr/>
              <a:t>46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2409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于是我在指导老师的帮助下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，用大号整理箱和隔音材料自己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设计并动手制作了隔音箱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。这是隔音箱的结构示意图，它主要由整理箱、吸音棉、隔音毡和鸡蛋棉组成。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7053F-4F16-4C78-9180-A25BB3AC56EB}" type="slidenum">
              <a:rPr lang="zh-CN" altLang="en-US" smtClean="0"/>
              <a:pPr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080325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然后，我就按照事先确定的实验步骤开始了正式的实验：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首先是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对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在没有面料样品时的参考声源级进行测试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；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然后把每种面料用磁铁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吸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在测试窗上，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对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安装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了不同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面料样品后的声源级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分别进行了</a:t>
            </a:r>
            <a:r>
              <a:rPr lang="zh-CN" altLang="zh-CN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测试</a:t>
            </a:r>
            <a:r>
              <a:rPr lang="zh-CN" altLang="en-US" sz="1200" kern="1200" dirty="0" smtClean="0">
                <a:solidFill>
                  <a:schemeClr val="tx1"/>
                </a:solidFill>
                <a:latin typeface="Calibri" pitchFamily="34" charset="0"/>
                <a:ea typeface="宋体" pitchFamily="2" charset="-122"/>
                <a:cs typeface="+mn-cs"/>
              </a:rPr>
              <a:t>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7053F-4F16-4C78-9180-A25BB3AC56EB}" type="slidenum">
              <a:rPr lang="zh-CN" altLang="en-US" smtClean="0"/>
              <a:pPr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58208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Data" Target="../diagrams/data4.xml"/><Relationship Id="rId7" Type="http://schemas.openxmlformats.org/officeDocument/2006/relationships/diagramData" Target="../diagrams/data5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10" Type="http://schemas.openxmlformats.org/officeDocument/2006/relationships/diagramColors" Target="../diagrams/colors5.xml"/><Relationship Id="rId4" Type="http://schemas.openxmlformats.org/officeDocument/2006/relationships/diagramLayout" Target="../diagrams/layout4.xml"/><Relationship Id="rId9" Type="http://schemas.openxmlformats.org/officeDocument/2006/relationships/diagramQuickStyle" Target="../diagrams/quickStyle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35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http://img0.pchouse.com.cn/pchouse/1112/18/159871_ss111218010.jpg" TargetMode="External"/><Relationship Id="rId3" Type="http://schemas.openxmlformats.org/officeDocument/2006/relationships/audio" Target="../media/audio1.wav"/><Relationship Id="rId7" Type="http://schemas.openxmlformats.org/officeDocument/2006/relationships/image" Target="../media/image7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http://img0.pchouse.com.cn/pchouse/1112/25/162419_ss11122508.jpg" TargetMode="Externa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0.png"/><Relationship Id="rId5" Type="http://schemas.openxmlformats.org/officeDocument/2006/relationships/oleObject" Target="../embeddings/oleObject1.bin"/><Relationship Id="rId4" Type="http://schemas.openxmlformats.org/officeDocument/2006/relationships/audio" Target="../media/audio1.wav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8.xml"/><Relationship Id="rId4" Type="http://schemas.openxmlformats.org/officeDocument/2006/relationships/image" Target="../media/image96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71472" y="285728"/>
            <a:ext cx="857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2017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年北京市中小学环境教育系列活动</a:t>
            </a:r>
            <a:endParaRPr lang="zh-CN" altLang="en-US" sz="4000" dirty="0"/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428596" y="250030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纪实板块规则解读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副标题 4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6400800" cy="1285884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西城区青少年科学技术馆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en-US" dirty="0" smtClean="0">
                <a:solidFill>
                  <a:schemeClr val="tx1"/>
                </a:solidFill>
              </a:rPr>
              <a:t>刘浩然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77" name="Group 41"/>
          <p:cNvGraphicFramePr>
            <a:graphicFrameLocks noGrp="1"/>
          </p:cNvGraphicFramePr>
          <p:nvPr/>
        </p:nvGraphicFramePr>
        <p:xfrm>
          <a:off x="142844" y="571480"/>
          <a:ext cx="8820150" cy="5113339"/>
        </p:xfrm>
        <a:graphic>
          <a:graphicData uri="http://schemas.openxmlformats.org/drawingml/2006/table">
            <a:tbl>
              <a:tblPr/>
              <a:tblGrid>
                <a:gridCol w="648872"/>
                <a:gridCol w="1115567"/>
                <a:gridCol w="3342610"/>
                <a:gridCol w="3713101"/>
              </a:tblGrid>
              <a:tr h="155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endParaRPr kumimoji="0" lang="en-US" altLang="zh-CN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能源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煤，石油，一次能源与二次能源，可再生与不可再生能源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与所有人密不可分，已经产生了能源危机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6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生态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生物多样性，沙尘暴，森林锐减，城市生态系统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城市生物多样性问题，沙尘暴灾害增多与每个人密切相关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7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健康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化学品与环境食品，农药、化肥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与个人利益、群体利益均密不可分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5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8</a:t>
                      </a:r>
                      <a:endParaRPr kumimoji="0" lang="en-US" altLang="zh-CN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日常行为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节水，节电，绿色生活，防止过度包装等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能够实际应用和学生的参与行动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zh-CN" altLang="en-US" b="1" dirty="0" smtClean="0">
                <a:solidFill>
                  <a:schemeClr val="bg1"/>
                </a:solidFill>
              </a:rPr>
              <a:t>调查题目案例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2071678"/>
            <a:ext cx="7158062" cy="3829063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zh-CN" altLang="en-US" b="1" dirty="0" smtClean="0"/>
              <a:t>对某地区南北两侧植物生长状况的调查</a:t>
            </a:r>
            <a:endParaRPr lang="en-US" altLang="zh-CN" b="1" dirty="0" smtClean="0"/>
          </a:p>
          <a:p>
            <a:pPr>
              <a:lnSpc>
                <a:spcPct val="160000"/>
              </a:lnSpc>
            </a:pPr>
            <a:r>
              <a:rPr lang="zh-CN" altLang="en-US" b="1" dirty="0" smtClean="0"/>
              <a:t>关于某小区厨余垃圾分类现状的调查</a:t>
            </a:r>
            <a:endParaRPr lang="en-US" altLang="zh-CN" b="1" dirty="0" smtClean="0"/>
          </a:p>
          <a:p>
            <a:pPr>
              <a:lnSpc>
                <a:spcPct val="160000"/>
              </a:lnSpc>
            </a:pPr>
            <a:r>
              <a:rPr lang="zh-CN" altLang="en-US" b="1" dirty="0" smtClean="0"/>
              <a:t>关于不同材质的窗帘对降噪效果的调查</a:t>
            </a:r>
            <a:endParaRPr lang="en-US" altLang="zh-CN" b="1" dirty="0" smtClean="0"/>
          </a:p>
          <a:p>
            <a:pPr>
              <a:lnSpc>
                <a:spcPct val="160000"/>
              </a:lnSpc>
            </a:pPr>
            <a:r>
              <a:rPr lang="zh-CN" altLang="en-US" b="1" dirty="0" smtClean="0"/>
              <a:t>对某小学学生节约用水习惯的调查</a:t>
            </a:r>
            <a:endParaRPr lang="en-US" altLang="zh-CN" b="1" dirty="0" smtClean="0"/>
          </a:p>
          <a:p>
            <a:pPr>
              <a:lnSpc>
                <a:spcPct val="160000"/>
              </a:lnSpc>
            </a:pPr>
            <a:r>
              <a:rPr lang="zh-CN" altLang="en-US" b="1" dirty="0" smtClean="0"/>
              <a:t>对于学生一次性餐具使用状况的调查</a:t>
            </a:r>
            <a:endParaRPr lang="en-US" altLang="zh-CN" b="1" dirty="0" smtClean="0"/>
          </a:p>
          <a:p>
            <a:pPr>
              <a:lnSpc>
                <a:spcPct val="160000"/>
              </a:lnSpc>
            </a:pPr>
            <a:r>
              <a:rPr lang="en-US" altLang="zh-CN" b="1" dirty="0" smtClean="0"/>
              <a:t>·······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b="1" dirty="0" smtClean="0"/>
              <a:t>调查方法选择</a:t>
            </a:r>
            <a:endParaRPr lang="zh-CN" altLang="en-US" b="1" dirty="0"/>
          </a:p>
        </p:txBody>
      </p:sp>
      <p:sp>
        <p:nvSpPr>
          <p:cNvPr id="4" name="圆角矩形 3"/>
          <p:cNvSpPr/>
          <p:nvPr/>
        </p:nvSpPr>
        <p:spPr>
          <a:xfrm>
            <a:off x="642910" y="2500306"/>
            <a:ext cx="1571636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100" b="1" dirty="0" smtClean="0">
                <a:solidFill>
                  <a:schemeClr val="tx1"/>
                </a:solidFill>
              </a:rPr>
              <a:t>查阅</a:t>
            </a:r>
            <a:endParaRPr lang="zh-CN" altLang="en-US" sz="3100" b="1" dirty="0">
              <a:solidFill>
                <a:schemeClr val="tx1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571736" y="2500306"/>
            <a:ext cx="1571636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100" b="1" dirty="0" smtClean="0">
                <a:solidFill>
                  <a:schemeClr val="tx1"/>
                </a:solidFill>
              </a:rPr>
              <a:t>咨询</a:t>
            </a:r>
            <a:endParaRPr lang="zh-CN" altLang="en-US" sz="3100" b="1" dirty="0">
              <a:solidFill>
                <a:schemeClr val="tx1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572000" y="2500306"/>
            <a:ext cx="1571636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100" b="1" dirty="0" smtClean="0">
                <a:solidFill>
                  <a:schemeClr val="tx1"/>
                </a:solidFill>
              </a:rPr>
              <a:t>访问</a:t>
            </a:r>
            <a:endParaRPr lang="zh-CN" altLang="en-US" sz="3100" b="1" dirty="0">
              <a:solidFill>
                <a:schemeClr val="tx1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643702" y="2500306"/>
            <a:ext cx="1571636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100" b="1" dirty="0" smtClean="0">
                <a:solidFill>
                  <a:schemeClr val="tx1"/>
                </a:solidFill>
              </a:rPr>
              <a:t>考察</a:t>
            </a:r>
            <a:endParaRPr lang="zh-CN" altLang="en-US" sz="3100" b="1" dirty="0">
              <a:solidFill>
                <a:schemeClr val="tx1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42910" y="3929066"/>
            <a:ext cx="1571636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100" b="1" dirty="0" smtClean="0">
                <a:solidFill>
                  <a:schemeClr val="tx1"/>
                </a:solidFill>
              </a:rPr>
              <a:t>问卷</a:t>
            </a:r>
            <a:endParaRPr lang="zh-CN" altLang="en-US" sz="3100" b="1" dirty="0">
              <a:solidFill>
                <a:schemeClr val="tx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571736" y="3929066"/>
            <a:ext cx="1571636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100" b="1" dirty="0" smtClean="0">
                <a:solidFill>
                  <a:schemeClr val="tx1"/>
                </a:solidFill>
              </a:rPr>
              <a:t>实验</a:t>
            </a:r>
            <a:endParaRPr lang="zh-CN" altLang="en-US" sz="3100" b="1" dirty="0">
              <a:solidFill>
                <a:schemeClr val="tx1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572000" y="3929066"/>
            <a:ext cx="1571636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100" b="1" dirty="0" smtClean="0">
                <a:solidFill>
                  <a:schemeClr val="tx1"/>
                </a:solidFill>
              </a:rPr>
              <a:t>建模</a:t>
            </a:r>
            <a:endParaRPr lang="zh-CN" altLang="en-US" sz="3100" b="1" dirty="0">
              <a:solidFill>
                <a:schemeClr val="tx1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643702" y="3929066"/>
            <a:ext cx="1571636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100" b="1" dirty="0" smtClean="0">
                <a:solidFill>
                  <a:schemeClr val="tx1"/>
                </a:solidFill>
              </a:rPr>
              <a:t>计算</a:t>
            </a:r>
            <a:endParaRPr lang="zh-CN" altLang="en-US" sz="3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zh-CN" altLang="en-US" b="1" dirty="0" smtClean="0"/>
              <a:t>调查方法选择案例</a:t>
            </a:r>
            <a:endParaRPr lang="zh-CN" altLang="en-US" b="1" dirty="0"/>
          </a:p>
        </p:txBody>
      </p:sp>
      <p:pic>
        <p:nvPicPr>
          <p:cNvPr id="5" name="图片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28860" y="1571612"/>
            <a:ext cx="2931631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143636" y="1571612"/>
            <a:ext cx="2259044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1643042" y="4214818"/>
            <a:ext cx="5643602" cy="128588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300" dirty="0" smtClean="0">
                <a:solidFill>
                  <a:schemeClr val="tx1"/>
                </a:solidFill>
              </a:rPr>
              <a:t>中国知网，维普，万方等专业学术网站，或者图书馆</a:t>
            </a:r>
            <a:endParaRPr lang="zh-CN" altLang="en-US" sz="3300" dirty="0">
              <a:solidFill>
                <a:schemeClr val="tx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57158" y="2143116"/>
            <a:ext cx="1857388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100" b="1" dirty="0" smtClean="0">
                <a:solidFill>
                  <a:schemeClr val="tx1"/>
                </a:solidFill>
              </a:rPr>
              <a:t>查阅资料</a:t>
            </a:r>
            <a:endParaRPr lang="zh-CN" altLang="en-US" sz="31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调查方法选择案例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57158" y="2143116"/>
            <a:ext cx="1857388" cy="85725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100" b="1" dirty="0" smtClean="0">
                <a:solidFill>
                  <a:schemeClr val="tx1"/>
                </a:solidFill>
              </a:rPr>
              <a:t>咨询专家</a:t>
            </a:r>
            <a:endParaRPr lang="zh-CN" altLang="en-US" sz="3100" b="1" dirty="0">
              <a:solidFill>
                <a:schemeClr val="tx1"/>
              </a:solidFill>
            </a:endParaRPr>
          </a:p>
        </p:txBody>
      </p:sp>
      <p:pic>
        <p:nvPicPr>
          <p:cNvPr id="6" name="内容占位符 5" descr="I:\DCIM\111___07\IMG_0716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1714488"/>
            <a:ext cx="2802173" cy="213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lenovo\Desktop\12电询质检总局标法中心专家焦阳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1714488"/>
            <a:ext cx="2792998" cy="2160000"/>
          </a:xfrm>
          <a:prstGeom prst="rect">
            <a:avLst/>
          </a:prstGeom>
          <a:noFill/>
        </p:spPr>
      </p:pic>
      <p:sp>
        <p:nvSpPr>
          <p:cNvPr id="12" name="流程图: 终止 11"/>
          <p:cNvSpPr/>
          <p:nvPr/>
        </p:nvSpPr>
        <p:spPr>
          <a:xfrm>
            <a:off x="1071538" y="4429132"/>
            <a:ext cx="8072462" cy="1571636"/>
          </a:xfrm>
          <a:prstGeom prst="flowChartTerminator">
            <a:avLst/>
          </a:prstGeom>
          <a:solidFill>
            <a:srgbClr val="FFFF0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</a:rPr>
              <a:t>什么是专家：</a:t>
            </a:r>
            <a:endParaRPr lang="en-US" altLang="zh-CN" sz="2400" b="1" dirty="0" smtClean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</a:rPr>
              <a:t>        特别精通某一学科或某项技艺的有较高造诣的专业人士。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标题 1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研究</a:t>
            </a: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分析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20CBD9-89DF-4AD6-A4C0-8032E696A0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D820CBD9-89DF-4AD6-A4C0-8032E696A0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D820CBD9-89DF-4AD6-A4C0-8032E696A0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D6C29A2-EC9B-4BA4-809B-00ED1223E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AD6C29A2-EC9B-4BA4-809B-00ED1223E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AD6C29A2-EC9B-4BA4-809B-00ED1223E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081A7A6-77B9-47FD-8775-F30FCA3761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graphicEl>
                                              <a:dgm id="{A081A7A6-77B9-47FD-8775-F30FCA3761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dgm id="{A081A7A6-77B9-47FD-8775-F30FCA3761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85EA07F-CD36-4E28-914D-AE4D9F564E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dgm id="{785EA07F-CD36-4E28-914D-AE4D9F564E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dgm id="{785EA07F-CD36-4E28-914D-AE4D9F564E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DE602B6-B0CF-4349-9788-F8DF2F1378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5DE602B6-B0CF-4349-9788-F8DF2F1378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5DE602B6-B0CF-4349-9788-F8DF2F1378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67C3D0-56F5-4047-95B5-F5396CFD00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E867C3D0-56F5-4047-95B5-F5396CFD00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dgm id="{E867C3D0-56F5-4047-95B5-F5396CFD00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76B791D-8E4F-47CE-BA43-41B3711533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D76B791D-8E4F-47CE-BA43-41B3711533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D76B791D-8E4F-47CE-BA43-41B3711533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913" y="5859463"/>
            <a:ext cx="2268537" cy="998537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zh-CN" altLang="en-US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</a:rPr>
              <a:t>√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ltGray">
          <a:xfrm>
            <a:off x="684213" y="1052513"/>
            <a:ext cx="3275012" cy="1008062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 b="1" dirty="0">
                <a:latin typeface="Arial" charset="0"/>
              </a:rPr>
              <a:t>日常活动会</a:t>
            </a:r>
          </a:p>
          <a:p>
            <a:pPr algn="ctr">
              <a:defRPr/>
            </a:pPr>
            <a:r>
              <a:rPr lang="zh-CN" altLang="en-US" sz="2800" b="1" dirty="0">
                <a:latin typeface="Arial" charset="0"/>
              </a:rPr>
              <a:t>影响室内</a:t>
            </a:r>
            <a:r>
              <a:rPr lang="en-US" altLang="zh-CN" sz="2800" b="1" dirty="0">
                <a:latin typeface="Arial" charset="0"/>
              </a:rPr>
              <a:t>PM2.5</a:t>
            </a:r>
            <a:r>
              <a:rPr lang="zh-CN" altLang="en-US" sz="2800" b="1" dirty="0">
                <a:latin typeface="Arial" charset="0"/>
              </a:rPr>
              <a:t>吗？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ltGray">
          <a:xfrm>
            <a:off x="5148263" y="1052513"/>
            <a:ext cx="3275012" cy="1008062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 b="1" dirty="0">
                <a:latin typeface="Arial" charset="0"/>
              </a:rPr>
              <a:t>不同做菜方式会</a:t>
            </a:r>
          </a:p>
          <a:p>
            <a:pPr algn="ctr">
              <a:defRPr/>
            </a:pPr>
            <a:r>
              <a:rPr lang="zh-CN" altLang="en-US" sz="2800" b="1" dirty="0">
                <a:latin typeface="Arial" charset="0"/>
              </a:rPr>
              <a:t>影响室内</a:t>
            </a:r>
            <a:r>
              <a:rPr lang="en-US" altLang="zh-CN" sz="2800" b="1" dirty="0">
                <a:latin typeface="Arial" charset="0"/>
              </a:rPr>
              <a:t>PM2.5</a:t>
            </a:r>
            <a:r>
              <a:rPr lang="zh-CN" altLang="en-US" sz="2800" b="1" dirty="0">
                <a:latin typeface="Arial" charset="0"/>
              </a:rPr>
              <a:t>吗？</a:t>
            </a:r>
          </a:p>
        </p:txBody>
      </p:sp>
      <p:pic>
        <p:nvPicPr>
          <p:cNvPr id="14342" name="图表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20938"/>
            <a:ext cx="4752975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图表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52975" y="2420938"/>
            <a:ext cx="41402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867400" y="5859463"/>
            <a:ext cx="2268538" cy="99853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zh-CN" altLang="en-US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</a:rPr>
              <a:t>√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571472" y="0"/>
            <a:ext cx="6477000" cy="868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研究分析案例</a:t>
            </a:r>
          </a:p>
        </p:txBody>
      </p:sp>
    </p:spTree>
    <p:custDataLst>
      <p:tags r:id="rId1"/>
    </p:custDataLst>
  </p:cSld>
  <p:clrMapOvr>
    <a:masterClrMapping/>
  </p:clrMapOvr>
  <p:transition advTm="22292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  <p:bldP spid="184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500034" y="785794"/>
          <a:ext cx="8215370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42910" y="0"/>
            <a:ext cx="6477000" cy="868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rPr>
              <a:t>研究分析案例</a:t>
            </a: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有实际的解决方案并实施</a:t>
            </a:r>
            <a:endParaRPr lang="en-US" altLang="zh-CN" sz="2400" b="1" dirty="0" smtClean="0"/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 smtClean="0"/>
              <a:t>例：关于不同洗涤用品对水体富营养化影响的调查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缺少实质性结论但提出建议</a:t>
            </a:r>
            <a:endParaRPr lang="en-US" altLang="zh-CN" sz="2400" b="1" dirty="0" smtClean="0"/>
          </a:p>
          <a:p>
            <a:pPr>
              <a:lnSpc>
                <a:spcPct val="150000"/>
              </a:lnSpc>
              <a:buNone/>
            </a:pPr>
            <a:r>
              <a:rPr lang="zh-CN" altLang="en-US" sz="2400" b="1" dirty="0" smtClean="0"/>
              <a:t>例：对某菜市场卫生状况的调查</a:t>
            </a:r>
            <a:endParaRPr lang="zh-CN" altLang="en-US" sz="2400" b="1" dirty="0"/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形成环境调查报告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43042" y="1785926"/>
            <a:ext cx="6248400" cy="609600"/>
          </a:xfrm>
        </p:spPr>
        <p:txBody>
          <a:bodyPr/>
          <a:lstStyle/>
          <a:p>
            <a:pPr eaLnBrk="1" hangingPunct="1"/>
            <a:r>
              <a:rPr lang="zh-CN" altLang="en-US" b="1" dirty="0" smtClean="0"/>
              <a:t>我家车被警察罚了</a:t>
            </a:r>
            <a:r>
              <a:rPr lang="en-US" altLang="zh-CN" b="1" dirty="0" smtClean="0"/>
              <a:t>100</a:t>
            </a:r>
            <a:r>
              <a:rPr lang="zh-CN" altLang="en-US" b="1" dirty="0" smtClean="0"/>
              <a:t>块</a:t>
            </a:r>
            <a:endParaRPr lang="zh-CN" altLang="en-US" dirty="0" smtClean="0"/>
          </a:p>
        </p:txBody>
      </p:sp>
      <p:pic>
        <p:nvPicPr>
          <p:cNvPr id="5529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643050"/>
            <a:ext cx="990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Rectangle 5"/>
          <p:cNvSpPr>
            <a:spLocks noChangeArrowheads="1"/>
          </p:cNvSpPr>
          <p:nvPr/>
        </p:nvSpPr>
        <p:spPr bwMode="auto">
          <a:xfrm>
            <a:off x="1928794" y="2500306"/>
            <a:ext cx="5562600" cy="609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800" b="1" dirty="0">
                <a:latin typeface="Comic Sans MS" pitchFamily="66" charset="0"/>
                <a:ea typeface="华文新魏" pitchFamily="2" charset="-122"/>
              </a:rPr>
              <a:t>原因：违反了机动车尾号限行规定</a:t>
            </a:r>
            <a:r>
              <a:rPr lang="zh-CN" altLang="en-US" sz="1800" dirty="0">
                <a:latin typeface="Comic Sans MS" pitchFamily="66" charset="0"/>
              </a:rPr>
              <a:t> </a:t>
            </a:r>
          </a:p>
        </p:txBody>
      </p:sp>
      <p:sp>
        <p:nvSpPr>
          <p:cNvPr id="55301" name="Text Box 8"/>
          <p:cNvSpPr txBox="1">
            <a:spLocks noChangeArrowheads="1"/>
          </p:cNvSpPr>
          <p:nvPr/>
        </p:nvSpPr>
        <p:spPr bwMode="auto">
          <a:xfrm>
            <a:off x="3357554" y="3214686"/>
            <a:ext cx="4114800" cy="2486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lnSpc>
                <a:spcPct val="140000"/>
              </a:lnSpc>
            </a:pPr>
            <a:r>
              <a:rPr lang="zh-CN" altLang="en-US" sz="2800" b="1" dirty="0">
                <a:latin typeface="Comic Sans MS" pitchFamily="66" charset="0"/>
              </a:rPr>
              <a:t>有车族感受？</a:t>
            </a:r>
          </a:p>
          <a:p>
            <a:pPr lvl="1">
              <a:lnSpc>
                <a:spcPct val="140000"/>
              </a:lnSpc>
            </a:pPr>
            <a:r>
              <a:rPr lang="zh-CN" altLang="en-US" sz="2800" b="1" dirty="0">
                <a:latin typeface="Comic Sans MS" pitchFamily="66" charset="0"/>
              </a:rPr>
              <a:t>交通替代方式？</a:t>
            </a: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latin typeface="Comic Sans MS" pitchFamily="66" charset="0"/>
              </a:rPr>
              <a:t>   出行习惯变化？</a:t>
            </a: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latin typeface="Comic Sans MS" pitchFamily="66" charset="0"/>
              </a:rPr>
              <a:t>   不同出行方式区别？</a:t>
            </a:r>
          </a:p>
        </p:txBody>
      </p:sp>
      <p:pic>
        <p:nvPicPr>
          <p:cNvPr id="5530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57628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3" name="Text Box 10"/>
          <p:cNvSpPr txBox="1">
            <a:spLocks noChangeArrowheads="1"/>
          </p:cNvSpPr>
          <p:nvPr/>
        </p:nvSpPr>
        <p:spPr bwMode="auto">
          <a:xfrm>
            <a:off x="2357422" y="3500438"/>
            <a:ext cx="5715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 smtClean="0">
                <a:latin typeface="Comic Sans MS" pitchFamily="66" charset="0"/>
              </a:rPr>
              <a:t>发现问题</a:t>
            </a:r>
            <a:endParaRPr lang="zh-CN" altLang="en-US" sz="3200" b="1" dirty="0">
              <a:latin typeface="Comic Sans MS" pitchFamily="66" charset="0"/>
            </a:endParaRPr>
          </a:p>
        </p:txBody>
      </p:sp>
      <p:sp>
        <p:nvSpPr>
          <p:cNvPr id="55304" name="AutoShape 12"/>
          <p:cNvSpPr>
            <a:spLocks/>
          </p:cNvSpPr>
          <p:nvPr/>
        </p:nvSpPr>
        <p:spPr bwMode="auto">
          <a:xfrm>
            <a:off x="3428992" y="3714752"/>
            <a:ext cx="381000" cy="1676400"/>
          </a:xfrm>
          <a:prstGeom prst="leftBrace">
            <a:avLst>
              <a:gd name="adj1" fmla="val 36667"/>
              <a:gd name="adj2" fmla="val 50000"/>
            </a:avLst>
          </a:prstGeom>
          <a:noFill/>
          <a:ln w="5715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1800" b="1">
              <a:solidFill>
                <a:schemeClr val="tx2"/>
              </a:solidFill>
              <a:latin typeface="Comic Sans MS" pitchFamily="66" charset="0"/>
            </a:endParaRPr>
          </a:p>
        </p:txBody>
      </p:sp>
      <p:pic>
        <p:nvPicPr>
          <p:cNvPr id="55305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9212" y="4214818"/>
            <a:ext cx="1474788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6" name="Picture 4" descr="4"/>
          <p:cNvPicPr>
            <a:picLocks noChangeAspect="1" noChangeArrowheads="1"/>
          </p:cNvPicPr>
          <p:nvPr/>
        </p:nvPicPr>
        <p:blipFill>
          <a:blip r:embed="rId5">
            <a:lum bright="40000"/>
          </a:blip>
          <a:srcRect/>
          <a:stretch>
            <a:fillRect/>
          </a:stretch>
        </p:blipFill>
        <p:spPr bwMode="auto">
          <a:xfrm>
            <a:off x="0" y="5857892"/>
            <a:ext cx="9144000" cy="100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285720" y="928670"/>
            <a:ext cx="80946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2021404" algn="ctr" rotWithShape="0">
              <a:schemeClr val="bg2"/>
            </a:outerShdw>
          </a:effectLst>
        </p:spPr>
        <p:txBody>
          <a:bodyPr anchor="b"/>
          <a:lstStyle/>
          <a:p>
            <a:pPr>
              <a:lnSpc>
                <a:spcPct val="110000"/>
              </a:lnSpc>
              <a:defRPr/>
            </a:pPr>
            <a:r>
              <a:rPr lang="en-US" altLang="zh-CN" sz="40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+mj-ea"/>
                <a:cs typeface="+mj-cs"/>
              </a:rPr>
              <a:t>“</a:t>
            </a:r>
            <a:r>
              <a:rPr lang="zh-CN" altLang="en-US" sz="40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每周少开一天车</a:t>
            </a:r>
            <a:r>
              <a:rPr lang="zh-CN" altLang="en-US" sz="40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+mj-ea"/>
                <a:cs typeface="+mj-cs"/>
              </a:rPr>
              <a:t>”</a:t>
            </a:r>
            <a:r>
              <a:rPr lang="zh-CN" altLang="en-US" sz="4000" b="1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对有车族的影响</a:t>
            </a:r>
            <a:r>
              <a:rPr lang="zh-CN" altLang="en-US" sz="4000" kern="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12" name="标题 1"/>
          <p:cNvSpPr txBox="1">
            <a:spLocks/>
          </p:cNvSpPr>
          <p:nvPr/>
        </p:nvSpPr>
        <p:spPr>
          <a:xfrm>
            <a:off x="57147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环境调查案例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  <p:bldP spid="5530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642910" y="0"/>
            <a:ext cx="758669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环境相册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28596" y="1428736"/>
            <a:ext cx="8429684" cy="1137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环境相册：</a:t>
            </a:r>
            <a:endParaRPr lang="en-US" altLang="zh-CN" sz="2400" b="1" dirty="0" smtClean="0"/>
          </a:p>
          <a:p>
            <a:pPr>
              <a:lnSpc>
                <a:spcPct val="150000"/>
              </a:lnSpc>
            </a:pPr>
            <a:r>
              <a:rPr lang="zh-CN" altLang="en-US" sz="2400" b="1" dirty="0" smtClean="0"/>
              <a:t>反应身边环境问题、环保行动、环境事件的照片或者组图。</a:t>
            </a:r>
            <a:endParaRPr lang="zh-CN" altLang="en-US" sz="2400" b="1" dirty="0"/>
          </a:p>
        </p:txBody>
      </p:sp>
      <p:pic>
        <p:nvPicPr>
          <p:cNvPr id="1026" name="Picture 2" descr="C:\Users\lenovo\Desktop\tim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214686"/>
            <a:ext cx="3778111" cy="2520000"/>
          </a:xfrm>
          <a:prstGeom prst="rect">
            <a:avLst/>
          </a:prstGeom>
          <a:noFill/>
        </p:spPr>
      </p:pic>
      <p:grpSp>
        <p:nvGrpSpPr>
          <p:cNvPr id="12" name="组合 11"/>
          <p:cNvGrpSpPr/>
          <p:nvPr/>
        </p:nvGrpSpPr>
        <p:grpSpPr>
          <a:xfrm>
            <a:off x="3929058" y="2857496"/>
            <a:ext cx="5000660" cy="3585950"/>
            <a:chOff x="3857620" y="2428868"/>
            <a:chExt cx="5000660" cy="3585950"/>
          </a:xfrm>
        </p:grpSpPr>
        <p:pic>
          <p:nvPicPr>
            <p:cNvPr id="1027" name="Picture 3" descr="C:\Users\lenovo\Desktop\timg (1).jpg"/>
            <p:cNvPicPr>
              <a:picLocks noChangeAspect="1" noChangeArrowheads="1"/>
            </p:cNvPicPr>
            <p:nvPr/>
          </p:nvPicPr>
          <p:blipFill>
            <a:blip r:embed="rId3"/>
            <a:srcRect r="7781"/>
            <a:stretch>
              <a:fillRect/>
            </a:stretch>
          </p:blipFill>
          <p:spPr bwMode="auto">
            <a:xfrm>
              <a:off x="3857620" y="2428868"/>
              <a:ext cx="2500330" cy="1800000"/>
            </a:xfrm>
            <a:prstGeom prst="rect">
              <a:avLst/>
            </a:prstGeom>
            <a:noFill/>
          </p:spPr>
        </p:pic>
        <p:pic>
          <p:nvPicPr>
            <p:cNvPr id="1028" name="Picture 4" descr="C:\Users\lenovo\Desktop\timg (2).jpg"/>
            <p:cNvPicPr>
              <a:picLocks noChangeAspect="1" noChangeArrowheads="1"/>
            </p:cNvPicPr>
            <p:nvPr/>
          </p:nvPicPr>
          <p:blipFill>
            <a:blip r:embed="rId4"/>
            <a:srcRect l="31509" r="-435"/>
            <a:stretch>
              <a:fillRect/>
            </a:stretch>
          </p:blipFill>
          <p:spPr bwMode="auto">
            <a:xfrm>
              <a:off x="3857620" y="4214818"/>
              <a:ext cx="2500330" cy="1800000"/>
            </a:xfrm>
            <a:prstGeom prst="rect">
              <a:avLst/>
            </a:prstGeom>
            <a:noFill/>
          </p:spPr>
        </p:pic>
        <p:pic>
          <p:nvPicPr>
            <p:cNvPr id="1029" name="Picture 5" descr="C:\Users\lenovo\Desktop\timg (3).jpg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6357950" y="2428868"/>
              <a:ext cx="2500330" cy="1800000"/>
            </a:xfrm>
            <a:prstGeom prst="rect">
              <a:avLst/>
            </a:prstGeom>
            <a:noFill/>
          </p:spPr>
        </p:pic>
        <p:pic>
          <p:nvPicPr>
            <p:cNvPr id="1030" name="Picture 6" descr="C:\Users\lenovo\Desktop\timg (4).jpg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6357950" y="4214818"/>
              <a:ext cx="2500330" cy="1800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3"/>
          <p:cNvSpPr>
            <a:spLocks noChangeArrowheads="1"/>
          </p:cNvSpPr>
          <p:nvPr/>
        </p:nvSpPr>
        <p:spPr bwMode="auto">
          <a:xfrm>
            <a:off x="0" y="5334000"/>
            <a:ext cx="1905000" cy="15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 sz="1800">
              <a:latin typeface="Comic Sans MS" pitchFamily="66" charset="0"/>
            </a:endParaRPr>
          </a:p>
        </p:txBody>
      </p:sp>
      <p:sp>
        <p:nvSpPr>
          <p:cNvPr id="62" name="灯片编号占位符 4"/>
          <p:cNvSpPr txBox="1">
            <a:spLocks noGrp="1"/>
          </p:cNvSpPr>
          <p:nvPr/>
        </p:nvSpPr>
        <p:spPr bwMode="auto">
          <a:xfrm>
            <a:off x="0" y="6537325"/>
            <a:ext cx="468313" cy="320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fld id="{6E24244D-78EC-4434-AC47-3A4139FBEBC9}" type="slidenum">
              <a:rPr lang="zh-CN" altLang="en-US" sz="1200">
                <a:latin typeface="+mj-lt"/>
              </a:rPr>
              <a:pPr algn="ctr">
                <a:defRPr/>
              </a:pPr>
              <a:t>20</a:t>
            </a:fld>
            <a:endParaRPr lang="en-US" altLang="zh-CN" sz="1200">
              <a:latin typeface="+mj-lt"/>
            </a:endParaRPr>
          </a:p>
        </p:txBody>
      </p:sp>
      <p:sp>
        <p:nvSpPr>
          <p:cNvPr id="56324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zh-CN" altLang="zh-CN" sz="1800">
              <a:latin typeface="Arial" pitchFamily="34" charset="0"/>
            </a:endParaRPr>
          </a:p>
        </p:txBody>
      </p:sp>
      <p:sp>
        <p:nvSpPr>
          <p:cNvPr id="89134" name="AutoShape 46"/>
          <p:cNvSpPr>
            <a:spLocks noChangeArrowheads="1"/>
          </p:cNvSpPr>
          <p:nvPr/>
        </p:nvSpPr>
        <p:spPr bwMode="ltGray">
          <a:xfrm rot="5400000">
            <a:off x="-2422525" y="1584325"/>
            <a:ext cx="4824412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tint val="45490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tint val="45490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zh-CN" sz="1800">
              <a:latin typeface="Arial" charset="0"/>
            </a:endParaRPr>
          </a:p>
        </p:txBody>
      </p:sp>
      <p:sp>
        <p:nvSpPr>
          <p:cNvPr id="56326" name="AutoShape 47"/>
          <p:cNvSpPr>
            <a:spLocks noChangeArrowheads="1"/>
          </p:cNvSpPr>
          <p:nvPr/>
        </p:nvSpPr>
        <p:spPr bwMode="ltGray">
          <a:xfrm rot="5400000" flipH="1">
            <a:off x="-2051844" y="2296319"/>
            <a:ext cx="4043363" cy="32607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10744" y="10800"/>
                </a:lnTo>
                <a:close/>
              </a:path>
            </a:pathLst>
          </a:custGeom>
          <a:solidFill>
            <a:srgbClr val="FF9933">
              <a:alpha val="56078"/>
            </a:srgbClr>
          </a:solidFill>
          <a:ln w="0" algn="ctr">
            <a:noFill/>
            <a:miter lim="800000"/>
            <a:headEnd/>
            <a:tailEnd/>
          </a:ln>
        </p:spPr>
        <p:txBody>
          <a:bodyPr rot="10800000" vert="eaVert" wrap="none" anchor="ctr"/>
          <a:lstStyle/>
          <a:p>
            <a:endParaRPr lang="zh-CN" altLang="en-US"/>
          </a:p>
        </p:txBody>
      </p:sp>
      <p:sp>
        <p:nvSpPr>
          <p:cNvPr id="56327" name="AutoShape 49"/>
          <p:cNvSpPr>
            <a:spLocks noChangeArrowheads="1"/>
          </p:cNvSpPr>
          <p:nvPr/>
        </p:nvSpPr>
        <p:spPr bwMode="gray">
          <a:xfrm>
            <a:off x="1857356" y="3643314"/>
            <a:ext cx="6357982" cy="884238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Comic Sans MS" pitchFamily="66" charset="0"/>
              </a:rPr>
              <a:t>有车族在</a:t>
            </a:r>
            <a:r>
              <a:rPr lang="zh-CN" altLang="en-US" sz="2400" b="1" dirty="0">
                <a:latin typeface="Arial" pitchFamily="34" charset="0"/>
              </a:rPr>
              <a:t>“</a:t>
            </a:r>
            <a:r>
              <a:rPr lang="zh-CN" altLang="en-US" sz="2400" b="1" dirty="0">
                <a:latin typeface="Comic Sans MS" pitchFamily="66" charset="0"/>
              </a:rPr>
              <a:t>每周少开一天车</a:t>
            </a:r>
            <a:r>
              <a:rPr lang="zh-CN" altLang="en-US" sz="2400" b="1" dirty="0">
                <a:latin typeface="Arial" pitchFamily="34" charset="0"/>
              </a:rPr>
              <a:t>”</a:t>
            </a:r>
            <a:r>
              <a:rPr lang="zh-CN" altLang="en-US" sz="2400" b="1" dirty="0">
                <a:latin typeface="Comic Sans MS" pitchFamily="66" charset="0"/>
              </a:rPr>
              <a:t>后</a:t>
            </a: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Comic Sans MS" pitchFamily="66" charset="0"/>
              </a:rPr>
              <a:t>交通出行习惯的改变</a:t>
            </a:r>
          </a:p>
        </p:txBody>
      </p:sp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857224" y="1928802"/>
            <a:ext cx="468312" cy="534987"/>
            <a:chOff x="2078" y="1680"/>
            <a:chExt cx="1615" cy="1615"/>
          </a:xfrm>
        </p:grpSpPr>
        <p:sp>
          <p:nvSpPr>
            <p:cNvPr id="56349" name="Oval 89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 sz="1800">
                <a:latin typeface="Arial" pitchFamily="34" charset="0"/>
              </a:endParaRPr>
            </a:p>
          </p:txBody>
        </p:sp>
        <p:sp>
          <p:nvSpPr>
            <p:cNvPr id="56350" name="Oval 90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 sz="1800">
                <a:latin typeface="Arial" pitchFamily="34" charset="0"/>
              </a:endParaRPr>
            </a:p>
          </p:txBody>
        </p:sp>
        <p:sp>
          <p:nvSpPr>
            <p:cNvPr id="89179" name="Oval 91"/>
            <p:cNvSpPr>
              <a:spLocks noChangeArrowheads="1"/>
            </p:cNvSpPr>
            <p:nvPr/>
          </p:nvSpPr>
          <p:spPr bwMode="gray">
            <a:xfrm>
              <a:off x="2346" y="1761"/>
              <a:ext cx="635" cy="145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zh-CN" sz="1800">
                <a:latin typeface="Arial" charset="0"/>
              </a:endParaRPr>
            </a:p>
          </p:txBody>
        </p:sp>
        <p:sp>
          <p:nvSpPr>
            <p:cNvPr id="56352" name="Oval 92"/>
            <p:cNvSpPr>
              <a:spLocks noChangeArrowheads="1"/>
            </p:cNvSpPr>
            <p:nvPr/>
          </p:nvSpPr>
          <p:spPr bwMode="gray">
            <a:xfrm>
              <a:off x="2346" y="1761"/>
              <a:ext cx="635" cy="1453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zh-CN" sz="1800">
                <a:latin typeface="Arial" pitchFamily="34" charset="0"/>
              </a:endParaRPr>
            </a:p>
          </p:txBody>
        </p:sp>
        <p:sp>
          <p:nvSpPr>
            <p:cNvPr id="89181" name="Oval 93"/>
            <p:cNvSpPr>
              <a:spLocks noChangeArrowheads="1"/>
            </p:cNvSpPr>
            <p:nvPr/>
          </p:nvSpPr>
          <p:spPr bwMode="gray">
            <a:xfrm>
              <a:off x="2335" y="1761"/>
              <a:ext cx="1100" cy="145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zh-CN" sz="1800">
                <a:latin typeface="Arial" charset="0"/>
              </a:endParaRPr>
            </a:p>
          </p:txBody>
        </p:sp>
        <p:sp>
          <p:nvSpPr>
            <p:cNvPr id="56354" name="Oval 94"/>
            <p:cNvSpPr>
              <a:spLocks noChangeArrowheads="1"/>
            </p:cNvSpPr>
            <p:nvPr/>
          </p:nvSpPr>
          <p:spPr bwMode="gray">
            <a:xfrm>
              <a:off x="2335" y="1761"/>
              <a:ext cx="1101" cy="1453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altLang="zh-CN" sz="1800" dirty="0">
                  <a:latin typeface="Arial" pitchFamily="34" charset="0"/>
                </a:rPr>
                <a:t>1</a:t>
              </a:r>
            </a:p>
          </p:txBody>
        </p:sp>
      </p:grpSp>
      <p:sp>
        <p:nvSpPr>
          <p:cNvPr id="56331" name="AutoShape 95"/>
          <p:cNvSpPr>
            <a:spLocks noChangeArrowheads="1"/>
          </p:cNvSpPr>
          <p:nvPr/>
        </p:nvSpPr>
        <p:spPr bwMode="gray">
          <a:xfrm>
            <a:off x="1428728" y="1928802"/>
            <a:ext cx="6432550" cy="9906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Comic Sans MS" pitchFamily="66" charset="0"/>
              </a:rPr>
              <a:t>调查有车族对实施</a:t>
            </a:r>
            <a:r>
              <a:rPr lang="zh-CN" altLang="en-US" sz="2400" b="1" dirty="0">
                <a:latin typeface="Arial" pitchFamily="34" charset="0"/>
              </a:rPr>
              <a:t>“</a:t>
            </a:r>
            <a:r>
              <a:rPr lang="zh-CN" altLang="en-US" sz="2400" b="1" dirty="0">
                <a:latin typeface="Comic Sans MS" pitchFamily="66" charset="0"/>
              </a:rPr>
              <a:t>每周少开一天车</a:t>
            </a:r>
            <a:r>
              <a:rPr lang="zh-CN" altLang="en-US" sz="2400" b="1" dirty="0">
                <a:latin typeface="Arial" pitchFamily="34" charset="0"/>
              </a:rPr>
              <a:t>”</a:t>
            </a:r>
            <a:endParaRPr lang="zh-CN" altLang="en-US" sz="2400" b="1" dirty="0">
              <a:latin typeface="Comic Sans MS" pitchFamily="66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zh-CN" altLang="en-US" sz="2400" b="1" dirty="0">
                <a:latin typeface="Comic Sans MS" pitchFamily="66" charset="0"/>
              </a:rPr>
              <a:t>必要性的认同度</a:t>
            </a:r>
          </a:p>
        </p:txBody>
      </p:sp>
      <p:grpSp>
        <p:nvGrpSpPr>
          <p:cNvPr id="5" name="Group 81"/>
          <p:cNvGrpSpPr>
            <a:grpSpLocks/>
          </p:cNvGrpSpPr>
          <p:nvPr/>
        </p:nvGrpSpPr>
        <p:grpSpPr bwMode="auto">
          <a:xfrm>
            <a:off x="1285852" y="3714752"/>
            <a:ext cx="522288" cy="484188"/>
            <a:chOff x="2078" y="1680"/>
            <a:chExt cx="1615" cy="1624"/>
          </a:xfrm>
        </p:grpSpPr>
        <p:sp>
          <p:nvSpPr>
            <p:cNvPr id="56337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 sz="1800">
                <a:latin typeface="Arial" pitchFamily="34" charset="0"/>
              </a:endParaRPr>
            </a:p>
          </p:txBody>
        </p:sp>
        <p:sp>
          <p:nvSpPr>
            <p:cNvPr id="56338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 sz="1800">
                <a:latin typeface="Arial" pitchFamily="34" charset="0"/>
              </a:endParaRPr>
            </a:p>
          </p:txBody>
        </p:sp>
        <p:sp>
          <p:nvSpPr>
            <p:cNvPr id="89172" name="Oval 84"/>
            <p:cNvSpPr>
              <a:spLocks noChangeArrowheads="1"/>
            </p:cNvSpPr>
            <p:nvPr/>
          </p:nvSpPr>
          <p:spPr bwMode="gray">
            <a:xfrm>
              <a:off x="2353" y="1685"/>
              <a:ext cx="569" cy="16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zh-CN" altLang="zh-CN" sz="1800">
                <a:latin typeface="Arial" charset="0"/>
              </a:endParaRPr>
            </a:p>
          </p:txBody>
        </p:sp>
        <p:sp>
          <p:nvSpPr>
            <p:cNvPr id="56340" name="Oval 85"/>
            <p:cNvSpPr>
              <a:spLocks noChangeArrowheads="1"/>
            </p:cNvSpPr>
            <p:nvPr/>
          </p:nvSpPr>
          <p:spPr bwMode="gray">
            <a:xfrm>
              <a:off x="2353" y="1684"/>
              <a:ext cx="569" cy="1613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zh-CN" altLang="zh-CN" sz="1800">
                <a:latin typeface="Arial" pitchFamily="34" charset="0"/>
              </a:endParaRPr>
            </a:p>
          </p:txBody>
        </p:sp>
        <p:sp>
          <p:nvSpPr>
            <p:cNvPr id="89174" name="Oval 86"/>
            <p:cNvSpPr>
              <a:spLocks noChangeArrowheads="1"/>
            </p:cNvSpPr>
            <p:nvPr/>
          </p:nvSpPr>
          <p:spPr bwMode="gray">
            <a:xfrm>
              <a:off x="2343" y="1691"/>
              <a:ext cx="1090" cy="1613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zh-CN" sz="1800">
                <a:latin typeface="Arial" charset="0"/>
              </a:endParaRPr>
            </a:p>
          </p:txBody>
        </p:sp>
        <p:sp>
          <p:nvSpPr>
            <p:cNvPr id="56342" name="Oval 87"/>
            <p:cNvSpPr>
              <a:spLocks noChangeArrowheads="1"/>
            </p:cNvSpPr>
            <p:nvPr/>
          </p:nvSpPr>
          <p:spPr bwMode="gray">
            <a:xfrm>
              <a:off x="2343" y="1684"/>
              <a:ext cx="1090" cy="1615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en-US" altLang="zh-CN" sz="1800">
                  <a:latin typeface="Arial" pitchFamily="34" charset="0"/>
                </a:rPr>
                <a:t>2</a:t>
              </a:r>
            </a:p>
          </p:txBody>
        </p:sp>
      </p:grpSp>
      <p:pic>
        <p:nvPicPr>
          <p:cNvPr id="56335" name="Picture 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4906963"/>
            <a:ext cx="1447800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6" name="AutoShape 78"/>
          <p:cNvSpPr>
            <a:spLocks noChangeArrowheads="1"/>
          </p:cNvSpPr>
          <p:nvPr/>
        </p:nvSpPr>
        <p:spPr bwMode="auto">
          <a:xfrm>
            <a:off x="2514600" y="457200"/>
            <a:ext cx="3810000" cy="990600"/>
          </a:xfrm>
          <a:prstGeom prst="flowChartPunchedTap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Comic Sans MS" pitchFamily="66" charset="0"/>
              </a:rPr>
              <a:t>确定主题</a:t>
            </a:r>
            <a:endParaRPr lang="zh-CN" altLang="en-US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6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6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63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6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63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7" grpId="0" build="p" animBg="1"/>
      <p:bldP spid="56331" grpId="0" build="allAtOnce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8"/>
          <p:cNvSpPr>
            <a:spLocks noChangeArrowheads="1"/>
          </p:cNvSpPr>
          <p:nvPr/>
        </p:nvSpPr>
        <p:spPr bwMode="auto">
          <a:xfrm>
            <a:off x="785786" y="0"/>
            <a:ext cx="6019800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Comic Sans MS" pitchFamily="66" charset="0"/>
              </a:rPr>
              <a:t>调查内容</a:t>
            </a:r>
            <a:endParaRPr lang="zh-CN" altLang="en-US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14691" name="Group 355"/>
          <p:cNvGraphicFramePr>
            <a:graphicFrameLocks noGrp="1"/>
          </p:cNvGraphicFramePr>
          <p:nvPr/>
        </p:nvGraphicFramePr>
        <p:xfrm>
          <a:off x="71438" y="1000108"/>
          <a:ext cx="8858280" cy="4937784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1476380"/>
                <a:gridCol w="7381900"/>
              </a:tblGrid>
              <a:tr h="7645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查阅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资料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查阅不同交通出行方式的燃油消耗和交通污染情况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</a:tr>
              <a:tr h="7570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咨询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专家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听取专家对交通出行方式的介绍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</a:tr>
              <a:tr h="7570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走访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调查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访问有车族对出行交通工具选择的观点和看法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</a:tr>
              <a:tr h="7570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实地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考察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实地观察和记录道路流量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</a:tr>
              <a:tr h="7570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问卷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调查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调查问卷设计；调查实施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</a:tr>
              <a:tr h="7570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数据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统计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调查数据录入电脑，利用</a:t>
                      </a:r>
                      <a:r>
                        <a:rPr kumimoji="0" lang="en-US" altLang="zh-CN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EXCEL</a:t>
                      </a:r>
                      <a:r>
                        <a:rPr kumimoji="0" lang="zh-CN" altLang="en-US" sz="24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进行数据分析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T="45722" marB="45722" anchor="ctr" horzOverflow="overflow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743200" y="1295400"/>
            <a:ext cx="2362200" cy="1447800"/>
          </a:xfrm>
          <a:solidFill>
            <a:srgbClr val="FFFFCC"/>
          </a:solidFill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en-US" altLang="zh-CN" sz="2400" b="1" u="sng" smtClean="0"/>
              <a:t>85%</a:t>
            </a:r>
            <a:r>
              <a:rPr lang="zh-CN" altLang="en-US" sz="2400" b="1" u="sng" smtClean="0"/>
              <a:t>的有车人支持</a:t>
            </a:r>
            <a:r>
              <a:rPr lang="zh-CN" altLang="en-US" sz="2400" b="1" u="sng" smtClean="0">
                <a:latin typeface="Arial" pitchFamily="34" charset="0"/>
              </a:rPr>
              <a:t>“</a:t>
            </a:r>
            <a:r>
              <a:rPr lang="zh-CN" altLang="en-US" sz="2400" b="1" u="sng" smtClean="0"/>
              <a:t>每周少开一天车</a:t>
            </a:r>
            <a:r>
              <a:rPr lang="zh-CN" altLang="en-US" sz="2400" b="1" u="sng" smtClean="0">
                <a:latin typeface="Arial" pitchFamily="34" charset="0"/>
              </a:rPr>
              <a:t>”</a:t>
            </a:r>
            <a:endParaRPr lang="zh-CN" altLang="en-US" sz="2400" b="1" u="sng" smtClean="0"/>
          </a:p>
        </p:txBody>
      </p:sp>
      <p:sp>
        <p:nvSpPr>
          <p:cNvPr id="59395" name="AutoShape 4"/>
          <p:cNvSpPr>
            <a:spLocks noChangeArrowheads="1"/>
          </p:cNvSpPr>
          <p:nvPr/>
        </p:nvSpPr>
        <p:spPr bwMode="auto">
          <a:xfrm rot="-5400000">
            <a:off x="1409700" y="571500"/>
            <a:ext cx="457200" cy="2057400"/>
          </a:xfrm>
          <a:prstGeom prst="flowChartOffpageConnec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altLang="zh-CN" sz="2400" b="1" dirty="0">
                <a:latin typeface="Comic Sans MS" pitchFamily="66" charset="0"/>
              </a:rPr>
              <a:t>1 </a:t>
            </a:r>
            <a:r>
              <a:rPr lang="zh-CN" altLang="en-US" sz="2400" b="1" dirty="0">
                <a:latin typeface="Comic Sans MS" pitchFamily="66" charset="0"/>
              </a:rPr>
              <a:t>多数支持</a:t>
            </a:r>
          </a:p>
        </p:txBody>
      </p:sp>
      <p:sp>
        <p:nvSpPr>
          <p:cNvPr id="59396" name="AutoShape 6"/>
          <p:cNvSpPr>
            <a:spLocks noChangeArrowheads="1"/>
          </p:cNvSpPr>
          <p:nvPr/>
        </p:nvSpPr>
        <p:spPr bwMode="auto">
          <a:xfrm rot="-5400000">
            <a:off x="3014646" y="5129230"/>
            <a:ext cx="457200" cy="2057400"/>
          </a:xfrm>
          <a:prstGeom prst="flowChartOffpageConnec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altLang="zh-CN" sz="2400" b="1" dirty="0">
                <a:latin typeface="Comic Sans MS" pitchFamily="66" charset="0"/>
              </a:rPr>
              <a:t>2 </a:t>
            </a:r>
            <a:r>
              <a:rPr lang="zh-CN" altLang="en-US" sz="2400" b="1" dirty="0">
                <a:latin typeface="Comic Sans MS" pitchFamily="66" charset="0"/>
              </a:rPr>
              <a:t>群体差异</a:t>
            </a:r>
          </a:p>
        </p:txBody>
      </p:sp>
      <p:sp>
        <p:nvSpPr>
          <p:cNvPr id="201733" name="Rectangle 11"/>
          <p:cNvSpPr>
            <a:spLocks noChangeArrowheads="1"/>
          </p:cNvSpPr>
          <p:nvPr/>
        </p:nvSpPr>
        <p:spPr bwMode="auto">
          <a:xfrm>
            <a:off x="4500562" y="5715016"/>
            <a:ext cx="4191000" cy="838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>
              <a:spcBef>
                <a:spcPct val="20000"/>
              </a:spcBef>
              <a:defRPr/>
            </a:pPr>
            <a:r>
              <a:rPr lang="zh-CN" altLang="en-US" b="1" u="sng" dirty="0">
                <a:latin typeface="Comic Sans MS" pitchFamily="66" charset="0"/>
              </a:rPr>
              <a:t>中年、男性、高学历、高收入人群对限行措施支持率低</a:t>
            </a:r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6072198" y="571480"/>
            <a:ext cx="2771775" cy="2863850"/>
            <a:chOff x="5940" y="10041"/>
            <a:chExt cx="4433" cy="4915"/>
          </a:xfrm>
        </p:grpSpPr>
        <p:pic>
          <p:nvPicPr>
            <p:cNvPr id="59404" name="Picture 47"/>
            <p:cNvPicPr>
              <a:picLocks noChangeAspect="1" noChangeArrowheads="1"/>
            </p:cNvPicPr>
            <p:nvPr/>
          </p:nvPicPr>
          <p:blipFill>
            <a:blip r:embed="rId2"/>
            <a:srcRect l="27579" t="16676" r="32063" b="8749"/>
            <a:stretch>
              <a:fillRect/>
            </a:stretch>
          </p:blipFill>
          <p:spPr bwMode="auto">
            <a:xfrm>
              <a:off x="5940" y="10041"/>
              <a:ext cx="4433" cy="4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05" name="Text Box 48"/>
            <p:cNvSpPr txBox="1">
              <a:spLocks noChangeArrowheads="1"/>
            </p:cNvSpPr>
            <p:nvPr/>
          </p:nvSpPr>
          <p:spPr bwMode="auto">
            <a:xfrm>
              <a:off x="5940" y="14488"/>
              <a:ext cx="4320" cy="4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350"/>
                </a:spcAft>
              </a:pPr>
              <a:r>
                <a:rPr lang="en-US" altLang="zh-CN" sz="1200">
                  <a:latin typeface="Times New Roman" pitchFamily="18" charset="0"/>
                  <a:ea typeface="黑体" pitchFamily="49" charset="-122"/>
                </a:rPr>
                <a:t>“</a:t>
              </a:r>
              <a:r>
                <a:rPr lang="zh-CN" altLang="en-US" sz="1200">
                  <a:latin typeface="黑体" pitchFamily="49" charset="-122"/>
                  <a:ea typeface="黑体" pitchFamily="49" charset="-122"/>
                </a:rPr>
                <a:t>每周少开一天车</a:t>
              </a:r>
              <a:r>
                <a:rPr lang="zh-CN" altLang="en-US" sz="1200">
                  <a:latin typeface="Times New Roman" pitchFamily="18" charset="0"/>
                  <a:ea typeface="黑体" pitchFamily="49" charset="-122"/>
                </a:rPr>
                <a:t>”</a:t>
              </a:r>
              <a:r>
                <a:rPr lang="zh-CN" altLang="en-US" sz="1200">
                  <a:latin typeface="黑体" pitchFamily="49" charset="-122"/>
                  <a:ea typeface="黑体" pitchFamily="49" charset="-122"/>
                </a:rPr>
                <a:t>态度</a:t>
              </a:r>
              <a:endParaRPr lang="zh-CN" altLang="en-US" sz="1800">
                <a:latin typeface="Comic Sans MS" pitchFamily="66" charset="0"/>
              </a:endParaRPr>
            </a:p>
          </p:txBody>
        </p:sp>
      </p:grpSp>
      <p:pic>
        <p:nvPicPr>
          <p:cNvPr id="8200" name="Picture 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571876"/>
            <a:ext cx="2676525" cy="1981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8201" name="图表 1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429000"/>
            <a:ext cx="2457450" cy="2066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8202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3643314"/>
            <a:ext cx="2514600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59403" name="矩形 23"/>
          <p:cNvSpPr>
            <a:spLocks noChangeArrowheads="1"/>
          </p:cNvSpPr>
          <p:nvPr/>
        </p:nvSpPr>
        <p:spPr bwMode="auto">
          <a:xfrm>
            <a:off x="304800" y="228600"/>
            <a:ext cx="244810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Comic Sans MS" pitchFamily="66" charset="0"/>
              </a:rPr>
              <a:t>调查分析</a:t>
            </a:r>
            <a:endParaRPr lang="zh-CN" altLang="en-US" sz="4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7"/>
          <p:cNvSpPr>
            <a:spLocks noChangeArrowheads="1"/>
          </p:cNvSpPr>
          <p:nvPr/>
        </p:nvSpPr>
        <p:spPr bwMode="auto">
          <a:xfrm rot="-5400000">
            <a:off x="1409700" y="-190500"/>
            <a:ext cx="457200" cy="2057400"/>
          </a:xfrm>
          <a:prstGeom prst="flowChartOffpageConnec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altLang="zh-CN" sz="2400" b="1" dirty="0" smtClean="0">
                <a:latin typeface="Comic Sans MS" pitchFamily="66" charset="0"/>
              </a:rPr>
              <a:t>3 </a:t>
            </a:r>
            <a:r>
              <a:rPr lang="zh-CN" altLang="en-US" sz="2400" b="1" dirty="0" smtClean="0">
                <a:latin typeface="Comic Sans MS" pitchFamily="66" charset="0"/>
              </a:rPr>
              <a:t>认识不够</a:t>
            </a:r>
            <a:endParaRPr lang="zh-CN" altLang="en-US" sz="2400" b="1" dirty="0">
              <a:latin typeface="Comic Sans MS" pitchFamily="66" charset="0"/>
            </a:endParaRPr>
          </a:p>
        </p:txBody>
      </p:sp>
      <p:sp>
        <p:nvSpPr>
          <p:cNvPr id="60419" name="Rectangle 13"/>
          <p:cNvSpPr>
            <a:spLocks noChangeArrowheads="1"/>
          </p:cNvSpPr>
          <p:nvPr/>
        </p:nvSpPr>
        <p:spPr bwMode="auto">
          <a:xfrm>
            <a:off x="2895600" y="533400"/>
            <a:ext cx="6248400" cy="685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u="sng" dirty="0" smtClean="0">
                <a:latin typeface="Comic Sans MS" pitchFamily="66" charset="0"/>
              </a:rPr>
              <a:t>对</a:t>
            </a:r>
            <a:r>
              <a:rPr lang="zh-CN" altLang="en-US" sz="2400" b="1" u="sng" dirty="0">
                <a:latin typeface="Comic Sans MS" pitchFamily="66" charset="0"/>
              </a:rPr>
              <a:t>少开车是城市发展的必然选择认识不够</a:t>
            </a:r>
          </a:p>
        </p:txBody>
      </p:sp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457200" y="2209800"/>
          <a:ext cx="2286000" cy="2286000"/>
        </p:xfrm>
        <a:graphic>
          <a:graphicData uri="http://schemas.openxmlformats.org/drawingml/2006/table">
            <a:tbl>
              <a:tblPr/>
              <a:tblGrid>
                <a:gridCol w="631825"/>
                <a:gridCol w="838200"/>
                <a:gridCol w="815975"/>
              </a:tblGrid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选项</a:t>
                      </a:r>
                      <a:endParaRPr kumimoji="0" lang="zh-CN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频数（人）</a:t>
                      </a:r>
                      <a:endParaRPr kumimoji="0" lang="zh-CN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比例（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%</a:t>
                      </a: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）</a:t>
                      </a:r>
                      <a:endParaRPr kumimoji="0" lang="zh-CN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1-2</a:t>
                      </a: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倍</a:t>
                      </a:r>
                      <a:endParaRPr kumimoji="0" lang="zh-CN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70</a:t>
                      </a:r>
                      <a:endParaRPr kumimoji="0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14</a:t>
                      </a:r>
                      <a:endParaRPr kumimoji="0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3-4</a:t>
                      </a:r>
                      <a:r>
                        <a:rPr kumimoji="0" lang="zh-CN" alt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倍</a:t>
                      </a:r>
                      <a:endParaRPr kumimoji="0" lang="zh-CN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85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17</a:t>
                      </a:r>
                      <a:endParaRPr kumimoji="0" lang="zh-CN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5-6</a:t>
                      </a: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倍</a:t>
                      </a:r>
                      <a:endParaRPr kumimoji="0" lang="zh-CN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80</a:t>
                      </a:r>
                      <a:endParaRPr kumimoji="0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16</a:t>
                      </a:r>
                      <a:endParaRPr kumimoji="0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不知道</a:t>
                      </a:r>
                      <a:endParaRPr kumimoji="0" lang="zh-CN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265</a:t>
                      </a:r>
                      <a:endParaRPr kumimoji="0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53</a:t>
                      </a:r>
                      <a:endParaRPr kumimoji="0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合计</a:t>
                      </a:r>
                      <a:endParaRPr kumimoji="0" lang="zh-CN" alt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500</a:t>
                      </a:r>
                      <a:endParaRPr kumimoji="0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100</a:t>
                      </a:r>
                      <a:endParaRPr kumimoji="0" lang="zh-CN" altLang="zh-CN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045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 sz="1800">
              <a:latin typeface="Comic Sans MS" pitchFamily="66" charset="0"/>
            </a:endParaRPr>
          </a:p>
        </p:txBody>
      </p:sp>
      <p:pic>
        <p:nvPicPr>
          <p:cNvPr id="6045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419600"/>
            <a:ext cx="2590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6248400" y="2144713"/>
          <a:ext cx="2286000" cy="2222500"/>
        </p:xfrm>
        <a:graphic>
          <a:graphicData uri="http://schemas.openxmlformats.org/drawingml/2006/table">
            <a:tbl>
              <a:tblPr/>
              <a:tblGrid>
                <a:gridCol w="749300"/>
                <a:gridCol w="838200"/>
                <a:gridCol w="698500"/>
              </a:tblGrid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选项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频数（人）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比例（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%</a:t>
                      </a: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）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1-2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倍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25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5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5-6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倍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65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13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8-10</a:t>
                      </a: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倍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60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12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12-13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倍</a:t>
                      </a:r>
                      <a:endParaRPr kumimoji="0" lang="zh-CN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75</a:t>
                      </a:r>
                      <a:endParaRPr kumimoji="0" lang="zh-CN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15</a:t>
                      </a:r>
                      <a:endParaRPr kumimoji="0" lang="zh-CN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不知道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275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55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合计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500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100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048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 sz="1800">
              <a:latin typeface="Comic Sans MS" pitchFamily="66" charset="0"/>
            </a:endParaRPr>
          </a:p>
        </p:txBody>
      </p:sp>
      <p:pic>
        <p:nvPicPr>
          <p:cNvPr id="6048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4419600"/>
            <a:ext cx="28606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表格 15"/>
          <p:cNvGraphicFramePr>
            <a:graphicFrameLocks noGrp="1"/>
          </p:cNvGraphicFramePr>
          <p:nvPr/>
        </p:nvGraphicFramePr>
        <p:xfrm>
          <a:off x="3200400" y="2246313"/>
          <a:ext cx="2362200" cy="2044700"/>
        </p:xfrm>
        <a:graphic>
          <a:graphicData uri="http://schemas.openxmlformats.org/drawingml/2006/table">
            <a:tbl>
              <a:tblPr/>
              <a:tblGrid>
                <a:gridCol w="1041400"/>
                <a:gridCol w="635000"/>
                <a:gridCol w="685800"/>
              </a:tblGrid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选项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频数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（人）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比例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（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%</a:t>
                      </a:r>
                      <a:r>
                        <a:rPr kumimoji="0" lang="zh-CN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）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CO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、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HC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、</a:t>
                      </a:r>
                      <a:r>
                        <a:rPr kumimoji="0" lang="zh-CN" alt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altLang="zh-CN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NO</a:t>
                      </a:r>
                      <a:r>
                        <a:rPr kumimoji="0" lang="en-US" altLang="zh-CN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X</a:t>
                      </a:r>
                      <a:endParaRPr kumimoji="0" lang="zh-CN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60</a:t>
                      </a:r>
                      <a:endParaRPr kumimoji="0" lang="zh-CN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12</a:t>
                      </a:r>
                      <a:endParaRPr kumimoji="0" lang="zh-CN" altLang="zh-CN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选对两项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90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18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其它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350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70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Arial" pitchFamily="34" charset="0"/>
                        </a:rPr>
                        <a:t>合计</a:t>
                      </a:r>
                      <a:endParaRPr kumimoji="0" lang="zh-CN" alt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500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  <a:cs typeface="Times New Roman" pitchFamily="18" charset="0"/>
                        </a:rPr>
                        <a:t>100</a:t>
                      </a:r>
                      <a:endParaRPr kumimoji="0" lang="zh-CN" altLang="zh-CN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05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2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 pitchFamily="49" charset="-122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051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 sz="1800">
              <a:latin typeface="Comic Sans MS" pitchFamily="66" charset="0"/>
            </a:endParaRPr>
          </a:p>
        </p:txBody>
      </p:sp>
      <p:pic>
        <p:nvPicPr>
          <p:cNvPr id="6051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44196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>
          <a:xfrm>
            <a:off x="0" y="1600200"/>
            <a:ext cx="3124200" cy="6302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2100"/>
              </a:lnSpc>
              <a:spcAft>
                <a:spcPts val="0"/>
              </a:spcAft>
              <a:defRPr/>
            </a:pPr>
            <a:r>
              <a:rPr lang="zh-CN" altLang="en-US" sz="1800" kern="100" dirty="0">
                <a:latin typeface="黑体" pitchFamily="49" charset="-122"/>
                <a:ea typeface="黑体" pitchFamily="49" charset="-122"/>
                <a:cs typeface="Times New Roman"/>
              </a:rPr>
              <a:t>小汽车和公交车人均占用道路资源</a:t>
            </a:r>
            <a:endParaRPr lang="zh-CN" altLang="zh-CN" sz="1800" kern="100" dirty="0">
              <a:latin typeface="黑体" pitchFamily="49" charset="-122"/>
              <a:ea typeface="黑体" pitchFamily="49" charset="-122"/>
              <a:cs typeface="Times New Roman"/>
            </a:endParaRPr>
          </a:p>
        </p:txBody>
      </p:sp>
      <p:sp>
        <p:nvSpPr>
          <p:cNvPr id="60520" name="矩形 14"/>
          <p:cNvSpPr>
            <a:spLocks noChangeArrowheads="1"/>
          </p:cNvSpPr>
          <p:nvPr/>
        </p:nvSpPr>
        <p:spPr bwMode="auto">
          <a:xfrm>
            <a:off x="3425825" y="1695450"/>
            <a:ext cx="1801813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ts val="2100"/>
              </a:lnSpc>
            </a:pPr>
            <a:r>
              <a:rPr lang="zh-CN" altLang="en-US" sz="1800" dirty="0">
                <a:latin typeface="楷体_GB2312" pitchFamily="49" charset="-122"/>
                <a:ea typeface="黑体" pitchFamily="49" charset="-122"/>
                <a:cs typeface="Times New Roman" pitchFamily="18" charset="0"/>
              </a:rPr>
              <a:t>小汽车尾气排放</a:t>
            </a:r>
            <a:endParaRPr lang="zh-CN" altLang="zh-CN" sz="2000" dirty="0">
              <a:latin typeface="楷体_GB2312" pitchFamily="49" charset="-122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0521" name="矩形 16"/>
          <p:cNvSpPr>
            <a:spLocks noChangeArrowheads="1"/>
          </p:cNvSpPr>
          <p:nvPr/>
        </p:nvSpPr>
        <p:spPr bwMode="auto">
          <a:xfrm>
            <a:off x="5562600" y="1676400"/>
            <a:ext cx="3186113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ts val="2100"/>
              </a:lnSpc>
            </a:pPr>
            <a:r>
              <a:rPr lang="zh-CN" altLang="en-US" sz="1800">
                <a:latin typeface="楷体_GB2312" pitchFamily="49" charset="-122"/>
                <a:ea typeface="黑体" pitchFamily="49" charset="-122"/>
                <a:cs typeface="Times New Roman" pitchFamily="18" charset="0"/>
              </a:rPr>
              <a:t>小汽车和公交车人均燃油</a:t>
            </a:r>
            <a:r>
              <a:rPr lang="zh-CN" altLang="zh-CN" sz="1800">
                <a:latin typeface="楷体_GB2312" pitchFamily="49" charset="-122"/>
                <a:ea typeface="黑体" pitchFamily="49" charset="-122"/>
                <a:cs typeface="Times New Roman" pitchFamily="18" charset="0"/>
              </a:rPr>
              <a:t>消耗</a:t>
            </a:r>
            <a:endParaRPr lang="zh-CN" altLang="zh-CN" sz="2000">
              <a:latin typeface="楷体_GB2312" pitchFamily="49" charset="-122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60522" name="TextBox 17"/>
          <p:cNvSpPr txBox="1">
            <a:spLocks noChangeArrowheads="1"/>
          </p:cNvSpPr>
          <p:nvPr/>
        </p:nvSpPr>
        <p:spPr bwMode="auto">
          <a:xfrm>
            <a:off x="1066800" y="46482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800">
                <a:solidFill>
                  <a:srgbClr val="FF0000"/>
                </a:solidFill>
                <a:latin typeface="Comic Sans MS" pitchFamily="66" charset="0"/>
              </a:rPr>
              <a:t>17%</a:t>
            </a:r>
            <a:endParaRPr lang="zh-CN" altLang="en-US" sz="18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0523" name="TextBox 19"/>
          <p:cNvSpPr txBox="1">
            <a:spLocks noChangeArrowheads="1"/>
          </p:cNvSpPr>
          <p:nvPr/>
        </p:nvSpPr>
        <p:spPr bwMode="auto">
          <a:xfrm>
            <a:off x="3352800" y="47244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800">
                <a:solidFill>
                  <a:srgbClr val="FF0000"/>
                </a:solidFill>
                <a:latin typeface="Comic Sans MS" pitchFamily="66" charset="0"/>
              </a:rPr>
              <a:t>12%</a:t>
            </a:r>
            <a:endParaRPr lang="zh-CN" altLang="en-US" sz="18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0524" name="TextBox 20"/>
          <p:cNvSpPr txBox="1">
            <a:spLocks noChangeArrowheads="1"/>
          </p:cNvSpPr>
          <p:nvPr/>
        </p:nvSpPr>
        <p:spPr bwMode="auto">
          <a:xfrm>
            <a:off x="7620000" y="4572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800">
                <a:solidFill>
                  <a:srgbClr val="FF0000"/>
                </a:solidFill>
                <a:latin typeface="Comic Sans MS" pitchFamily="66" charset="0"/>
              </a:rPr>
              <a:t>15%</a:t>
            </a:r>
            <a:endParaRPr lang="zh-CN" altLang="en-US" sz="180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AutoShape 8"/>
          <p:cNvSpPr>
            <a:spLocks noChangeArrowheads="1"/>
          </p:cNvSpPr>
          <p:nvPr/>
        </p:nvSpPr>
        <p:spPr bwMode="auto">
          <a:xfrm rot="-5400000">
            <a:off x="1409700" y="-190500"/>
            <a:ext cx="457200" cy="2057400"/>
          </a:xfrm>
          <a:prstGeom prst="flowChartOffpageConnec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en-US" altLang="zh-CN" sz="2400" b="1">
                <a:latin typeface="Comic Sans MS" pitchFamily="66" charset="0"/>
              </a:rPr>
              <a:t>4 </a:t>
            </a:r>
            <a:r>
              <a:rPr lang="zh-CN" altLang="en-US" sz="2400" b="1">
                <a:latin typeface="Comic Sans MS" pitchFamily="66" charset="0"/>
              </a:rPr>
              <a:t>方式改变</a:t>
            </a:r>
          </a:p>
        </p:txBody>
      </p:sp>
      <p:sp>
        <p:nvSpPr>
          <p:cNvPr id="61443" name="Rectangle 14"/>
          <p:cNvSpPr>
            <a:spLocks noChangeArrowheads="1"/>
          </p:cNvSpPr>
          <p:nvPr/>
        </p:nvSpPr>
        <p:spPr bwMode="auto">
          <a:xfrm>
            <a:off x="2743200" y="609600"/>
            <a:ext cx="5181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110000"/>
              </a:lnSpc>
              <a:spcBef>
                <a:spcPct val="20000"/>
              </a:spcBef>
            </a:pPr>
            <a:r>
              <a:rPr lang="en-US" altLang="zh-CN" sz="2400" b="1" u="sng" dirty="0">
                <a:latin typeface="Comic Sans MS" pitchFamily="66" charset="0"/>
              </a:rPr>
              <a:t>60%</a:t>
            </a:r>
            <a:r>
              <a:rPr lang="zh-CN" altLang="en-US" sz="2400" b="1" u="sng" dirty="0">
                <a:latin typeface="Comic Sans MS" pitchFamily="66" charset="0"/>
              </a:rPr>
              <a:t>有车人限行日选择公共交通出行</a:t>
            </a:r>
            <a:r>
              <a:rPr lang="zh-CN" altLang="en-US" sz="2400" b="1" dirty="0">
                <a:latin typeface="Comic Sans MS" pitchFamily="66" charset="0"/>
              </a:rPr>
              <a:t> </a:t>
            </a:r>
          </a:p>
        </p:txBody>
      </p:sp>
      <p:pic>
        <p:nvPicPr>
          <p:cNvPr id="61444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334000"/>
            <a:ext cx="935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5" name="Picture 49"/>
          <p:cNvPicPr>
            <a:picLocks noChangeAspect="1" noChangeArrowheads="1"/>
          </p:cNvPicPr>
          <p:nvPr/>
        </p:nvPicPr>
        <p:blipFill>
          <a:blip r:embed="rId3"/>
          <a:srcRect l="4878"/>
          <a:stretch>
            <a:fillRect/>
          </a:stretch>
        </p:blipFill>
        <p:spPr bwMode="auto">
          <a:xfrm>
            <a:off x="209550" y="1447800"/>
            <a:ext cx="7672388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6" name="Picture 6" descr="IMG_215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524000"/>
            <a:ext cx="4419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292100"/>
            <a:ext cx="162877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AutoShape 5"/>
          <p:cNvSpPr>
            <a:spLocks noChangeArrowheads="1"/>
          </p:cNvSpPr>
          <p:nvPr/>
        </p:nvSpPr>
        <p:spPr bwMode="auto">
          <a:xfrm>
            <a:off x="1109663" y="447675"/>
            <a:ext cx="4800600" cy="1066800"/>
          </a:xfrm>
          <a:prstGeom prst="flowChartMagneticTap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4400" b="1" dirty="0">
                <a:latin typeface="Comic Sans MS" pitchFamily="66" charset="0"/>
              </a:rPr>
              <a:t>结论与建议</a:t>
            </a:r>
          </a:p>
        </p:txBody>
      </p:sp>
      <p:graphicFrame>
        <p:nvGraphicFramePr>
          <p:cNvPr id="3" name="图示 2"/>
          <p:cNvGraphicFramePr/>
          <p:nvPr/>
        </p:nvGraphicFramePr>
        <p:xfrm>
          <a:off x="609600" y="1905000"/>
          <a:ext cx="7924800" cy="17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3493" name="TextBox 3"/>
          <p:cNvSpPr txBox="1">
            <a:spLocks noChangeArrowheads="1"/>
          </p:cNvSpPr>
          <p:nvPr/>
        </p:nvSpPr>
        <p:spPr bwMode="auto">
          <a:xfrm>
            <a:off x="838200" y="1981200"/>
            <a:ext cx="609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Comic Sans MS" pitchFamily="66" charset="0"/>
              </a:rPr>
              <a:t>结论</a:t>
            </a:r>
          </a:p>
        </p:txBody>
      </p:sp>
      <p:graphicFrame>
        <p:nvGraphicFramePr>
          <p:cNvPr id="5" name="图示 4"/>
          <p:cNvGraphicFramePr/>
          <p:nvPr/>
        </p:nvGraphicFramePr>
        <p:xfrm>
          <a:off x="457200" y="3971925"/>
          <a:ext cx="81534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椭圆 8"/>
          <p:cNvSpPr/>
          <p:nvPr/>
        </p:nvSpPr>
        <p:spPr>
          <a:xfrm>
            <a:off x="90487" y="3429000"/>
            <a:ext cx="900113" cy="1447800"/>
          </a:xfrm>
          <a:prstGeom prst="ellipse">
            <a:avLst/>
          </a:prstGeom>
          <a:solidFill>
            <a:srgbClr val="0DD2F9"/>
          </a:solidFill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zh-CN" alt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建议</a:t>
            </a:r>
          </a:p>
        </p:txBody>
      </p:sp>
      <p:sp>
        <p:nvSpPr>
          <p:cNvPr id="205832" name="Text Box 8"/>
          <p:cNvSpPr txBox="1">
            <a:spLocks noChangeArrowheads="1"/>
          </p:cNvSpPr>
          <p:nvPr/>
        </p:nvSpPr>
        <p:spPr bwMode="auto">
          <a:xfrm>
            <a:off x="1835150" y="2282825"/>
            <a:ext cx="6481763" cy="1321772"/>
          </a:xfrm>
          <a:prstGeom prst="rect">
            <a:avLst/>
          </a:prstGeom>
          <a:gradFill flip="none" rotWithShape="1">
            <a:gsLst>
              <a:gs pos="0">
                <a:schemeClr val="hlink">
                  <a:tint val="66000"/>
                  <a:satMod val="160000"/>
                </a:schemeClr>
              </a:gs>
              <a:gs pos="50000">
                <a:schemeClr val="hlink">
                  <a:tint val="44500"/>
                  <a:satMod val="160000"/>
                </a:schemeClr>
              </a:gs>
              <a:gs pos="100000">
                <a:schemeClr val="hlink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dirty="0"/>
              <a:t>大多数有车族支持“每每天少开一天车</a:t>
            </a:r>
            <a:r>
              <a:rPr lang="zh-CN" altLang="en-US" sz="2400" dirty="0" smtClean="0"/>
              <a:t>”</a:t>
            </a:r>
            <a:endParaRPr lang="en-US" altLang="zh-CN" sz="2400" dirty="0" smtClean="0"/>
          </a:p>
          <a:p>
            <a:pPr algn="ctr">
              <a:lnSpc>
                <a:spcPct val="150000"/>
              </a:lnSpc>
              <a:spcBef>
                <a:spcPct val="50000"/>
              </a:spcBef>
              <a:defRPr/>
            </a:pPr>
            <a:r>
              <a:rPr lang="zh-CN" altLang="en-US" sz="2400" dirty="0" smtClean="0"/>
              <a:t>但</a:t>
            </a:r>
            <a:r>
              <a:rPr lang="zh-CN" altLang="en-US" sz="2400" dirty="0"/>
              <a:t>习惯难改</a:t>
            </a:r>
            <a:endParaRPr lang="en-US" altLang="zh-CN" sz="24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000100" y="2643182"/>
            <a:ext cx="73723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科学调查方法案例分享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571604" y="2643182"/>
            <a:ext cx="64294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科学调查方法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400" b="1" dirty="0" smtClean="0">
                <a:latin typeface="+mj-lt"/>
                <a:ea typeface="+mj-ea"/>
                <a:cs typeface="+mj-cs"/>
              </a:rPr>
              <a:t>                    ——</a:t>
            </a:r>
            <a:r>
              <a:rPr lang="zh-CN" altLang="en-US" sz="4400" b="1" dirty="0" smtClean="0">
                <a:latin typeface="+mj-lt"/>
                <a:ea typeface="+mj-ea"/>
                <a:cs typeface="+mj-cs"/>
              </a:rPr>
              <a:t>走访调查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图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2575" cy="689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162">
    <p:pu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58750"/>
            <a:ext cx="2740025" cy="1011815"/>
          </a:xfrm>
        </p:spPr>
        <p:txBody>
          <a:bodyPr anchor="ctr"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隶书" pitchFamily="49" charset="-122"/>
              </a:rPr>
              <a:t>发现问题</a:t>
            </a:r>
          </a:p>
        </p:txBody>
      </p:sp>
      <p:sp>
        <p:nvSpPr>
          <p:cNvPr id="20483" name="AutoShape 3"/>
          <p:cNvSpPr>
            <a:spLocks noChangeArrowheads="1"/>
          </p:cNvSpPr>
          <p:nvPr/>
        </p:nvSpPr>
        <p:spPr bwMode="auto">
          <a:xfrm>
            <a:off x="180975" y="4008438"/>
            <a:ext cx="1922463" cy="108710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600" b="1" dirty="0">
                <a:latin typeface="Arial" pitchFamily="34" charset="0"/>
                <a:ea typeface="隶书" pitchFamily="49" charset="-122"/>
              </a:rPr>
              <a:t>我从小就是汽车迷</a:t>
            </a:r>
          </a:p>
        </p:txBody>
      </p:sp>
      <p:sp>
        <p:nvSpPr>
          <p:cNvPr id="20484" name="未知"/>
          <p:cNvSpPr>
            <a:spLocks/>
          </p:cNvSpPr>
          <p:nvPr/>
        </p:nvSpPr>
        <p:spPr bwMode="auto">
          <a:xfrm rot="15840000" flipH="1">
            <a:off x="3350419" y="4137819"/>
            <a:ext cx="1016000" cy="588962"/>
          </a:xfrm>
          <a:custGeom>
            <a:avLst/>
            <a:gdLst>
              <a:gd name="T0" fmla="*/ 0 w 984"/>
              <a:gd name="T1" fmla="*/ 2147483647 h 420"/>
              <a:gd name="T2" fmla="*/ 2147483647 w 984"/>
              <a:gd name="T3" fmla="*/ 2147483647 h 420"/>
              <a:gd name="T4" fmla="*/ 2147483647 w 984"/>
              <a:gd name="T5" fmla="*/ 0 h 420"/>
              <a:gd name="T6" fmla="*/ 2147483647 w 984"/>
              <a:gd name="T7" fmla="*/ 2147483647 h 420"/>
              <a:gd name="T8" fmla="*/ 2147483647 w 984"/>
              <a:gd name="T9" fmla="*/ 2147483647 h 420"/>
              <a:gd name="T10" fmla="*/ 2147483647 w 984"/>
              <a:gd name="T11" fmla="*/ 2147483647 h 420"/>
              <a:gd name="T12" fmla="*/ 0 w 984"/>
              <a:gd name="T13" fmla="*/ 2147483647 h 4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84"/>
              <a:gd name="T22" fmla="*/ 0 h 420"/>
              <a:gd name="T23" fmla="*/ 984 w 984"/>
              <a:gd name="T24" fmla="*/ 420 h 4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84" h="420">
                <a:moveTo>
                  <a:pt x="0" y="219"/>
                </a:moveTo>
                <a:lnTo>
                  <a:pt x="810" y="102"/>
                </a:lnTo>
                <a:lnTo>
                  <a:pt x="810" y="0"/>
                </a:lnTo>
                <a:lnTo>
                  <a:pt x="984" y="222"/>
                </a:lnTo>
                <a:lnTo>
                  <a:pt x="810" y="420"/>
                </a:lnTo>
                <a:lnTo>
                  <a:pt x="810" y="321"/>
                </a:lnTo>
                <a:lnTo>
                  <a:pt x="0" y="219"/>
                </a:lnTo>
                <a:close/>
              </a:path>
            </a:pathLst>
          </a:custGeom>
          <a:solidFill>
            <a:srgbClr val="99CC00"/>
          </a:solidFill>
          <a:ln w="9525">
            <a:noFill/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20485" name="未知"/>
          <p:cNvSpPr>
            <a:spLocks/>
          </p:cNvSpPr>
          <p:nvPr/>
        </p:nvSpPr>
        <p:spPr bwMode="auto">
          <a:xfrm rot="12600000" flipH="1">
            <a:off x="2049463" y="4529138"/>
            <a:ext cx="500062" cy="488950"/>
          </a:xfrm>
          <a:custGeom>
            <a:avLst/>
            <a:gdLst>
              <a:gd name="T0" fmla="*/ 0 w 984"/>
              <a:gd name="T1" fmla="*/ 2147483647 h 420"/>
              <a:gd name="T2" fmla="*/ 2147483647 w 984"/>
              <a:gd name="T3" fmla="*/ 2147483647 h 420"/>
              <a:gd name="T4" fmla="*/ 2147483647 w 984"/>
              <a:gd name="T5" fmla="*/ 0 h 420"/>
              <a:gd name="T6" fmla="*/ 2147483647 w 984"/>
              <a:gd name="T7" fmla="*/ 2147483647 h 420"/>
              <a:gd name="T8" fmla="*/ 2147483647 w 984"/>
              <a:gd name="T9" fmla="*/ 2147483647 h 420"/>
              <a:gd name="T10" fmla="*/ 2147483647 w 984"/>
              <a:gd name="T11" fmla="*/ 2147483647 h 420"/>
              <a:gd name="T12" fmla="*/ 0 w 984"/>
              <a:gd name="T13" fmla="*/ 2147483647 h 4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84"/>
              <a:gd name="T22" fmla="*/ 0 h 420"/>
              <a:gd name="T23" fmla="*/ 984 w 984"/>
              <a:gd name="T24" fmla="*/ 420 h 4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84" h="420">
                <a:moveTo>
                  <a:pt x="0" y="219"/>
                </a:moveTo>
                <a:lnTo>
                  <a:pt x="810" y="102"/>
                </a:lnTo>
                <a:lnTo>
                  <a:pt x="810" y="0"/>
                </a:lnTo>
                <a:lnTo>
                  <a:pt x="984" y="222"/>
                </a:lnTo>
                <a:lnTo>
                  <a:pt x="810" y="420"/>
                </a:lnTo>
                <a:lnTo>
                  <a:pt x="810" y="321"/>
                </a:lnTo>
                <a:lnTo>
                  <a:pt x="0" y="219"/>
                </a:lnTo>
                <a:close/>
              </a:path>
            </a:pathLst>
          </a:custGeom>
          <a:solidFill>
            <a:srgbClr val="99CC00"/>
          </a:solidFill>
          <a:ln w="9525">
            <a:noFill/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>
            <a:off x="2143108" y="4857760"/>
            <a:ext cx="4895850" cy="175941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66CC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隶书" pitchFamily="49" charset="-122"/>
              </a:rPr>
              <a:t>后备箱的重量影响耗油吗？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隶书" pitchFamily="49" charset="-122"/>
              </a:rPr>
              <a:t>其他后备箱里什么样？</a:t>
            </a:r>
          </a:p>
          <a:p>
            <a:pPr algn="ctr">
              <a:lnSpc>
                <a:spcPct val="150000"/>
              </a:lnSpc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隶书" pitchFamily="49" charset="-122"/>
              </a:rPr>
              <a:t>他们想过给后备箱减负吗？</a:t>
            </a:r>
          </a:p>
        </p:txBody>
      </p:sp>
      <p:sp>
        <p:nvSpPr>
          <p:cNvPr id="20487" name="未知"/>
          <p:cNvSpPr>
            <a:spLocks/>
          </p:cNvSpPr>
          <p:nvPr/>
        </p:nvSpPr>
        <p:spPr bwMode="auto">
          <a:xfrm rot="9000000">
            <a:off x="6610350" y="4521200"/>
            <a:ext cx="492125" cy="488950"/>
          </a:xfrm>
          <a:custGeom>
            <a:avLst/>
            <a:gdLst>
              <a:gd name="T0" fmla="*/ 0 w 984"/>
              <a:gd name="T1" fmla="*/ 2147483647 h 420"/>
              <a:gd name="T2" fmla="*/ 2147483647 w 984"/>
              <a:gd name="T3" fmla="*/ 2147483647 h 420"/>
              <a:gd name="T4" fmla="*/ 2147483647 w 984"/>
              <a:gd name="T5" fmla="*/ 0 h 420"/>
              <a:gd name="T6" fmla="*/ 2147483647 w 984"/>
              <a:gd name="T7" fmla="*/ 2147483647 h 420"/>
              <a:gd name="T8" fmla="*/ 2147483647 w 984"/>
              <a:gd name="T9" fmla="*/ 2147483647 h 420"/>
              <a:gd name="T10" fmla="*/ 2147483647 w 984"/>
              <a:gd name="T11" fmla="*/ 2147483647 h 420"/>
              <a:gd name="T12" fmla="*/ 0 w 984"/>
              <a:gd name="T13" fmla="*/ 2147483647 h 4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84"/>
              <a:gd name="T22" fmla="*/ 0 h 420"/>
              <a:gd name="T23" fmla="*/ 984 w 984"/>
              <a:gd name="T24" fmla="*/ 420 h 4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84" h="420">
                <a:moveTo>
                  <a:pt x="0" y="219"/>
                </a:moveTo>
                <a:lnTo>
                  <a:pt x="810" y="102"/>
                </a:lnTo>
                <a:lnTo>
                  <a:pt x="810" y="0"/>
                </a:lnTo>
                <a:lnTo>
                  <a:pt x="984" y="222"/>
                </a:lnTo>
                <a:lnTo>
                  <a:pt x="810" y="420"/>
                </a:lnTo>
                <a:lnTo>
                  <a:pt x="810" y="321"/>
                </a:lnTo>
                <a:lnTo>
                  <a:pt x="0" y="219"/>
                </a:lnTo>
                <a:close/>
              </a:path>
            </a:pathLst>
          </a:custGeom>
          <a:solidFill>
            <a:srgbClr val="99CC00"/>
          </a:solidFill>
          <a:ln w="9525">
            <a:noFill/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20488" name="AutoShape 8"/>
          <p:cNvSpPr>
            <a:spLocks noChangeArrowheads="1"/>
          </p:cNvSpPr>
          <p:nvPr/>
        </p:nvSpPr>
        <p:spPr bwMode="auto">
          <a:xfrm>
            <a:off x="7094538" y="4008438"/>
            <a:ext cx="1931987" cy="1087106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600" b="1" dirty="0">
                <a:latin typeface="Arial" pitchFamily="34" charset="0"/>
                <a:ea typeface="隶书" pitchFamily="49" charset="-122"/>
              </a:rPr>
              <a:t>日常比较关注环保行动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17563" y="1485900"/>
            <a:ext cx="3678237" cy="2886075"/>
            <a:chOff x="0" y="0"/>
            <a:chExt cx="5600" cy="4547"/>
          </a:xfrm>
        </p:grpSpPr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0" y="0"/>
              <a:ext cx="5600" cy="4547"/>
              <a:chOff x="0" y="0"/>
              <a:chExt cx="1739" cy="1676"/>
            </a:xfrm>
          </p:grpSpPr>
          <p:sp>
            <p:nvSpPr>
              <p:cNvPr id="20498" name="未知"/>
              <p:cNvSpPr>
                <a:spLocks/>
              </p:cNvSpPr>
              <p:nvPr/>
            </p:nvSpPr>
            <p:spPr bwMode="auto">
              <a:xfrm>
                <a:off x="0" y="0"/>
                <a:ext cx="1739" cy="1676"/>
              </a:xfrm>
              <a:custGeom>
                <a:avLst/>
                <a:gdLst>
                  <a:gd name="T0" fmla="*/ 0 w 1739"/>
                  <a:gd name="T1" fmla="*/ 910 h 1676"/>
                  <a:gd name="T2" fmla="*/ 1075 w 1739"/>
                  <a:gd name="T3" fmla="*/ 1676 h 1676"/>
                  <a:gd name="T4" fmla="*/ 1151 w 1739"/>
                  <a:gd name="T5" fmla="*/ 1620 h 1676"/>
                  <a:gd name="T6" fmla="*/ 1235 w 1739"/>
                  <a:gd name="T7" fmla="*/ 1552 h 1676"/>
                  <a:gd name="T8" fmla="*/ 1327 w 1739"/>
                  <a:gd name="T9" fmla="*/ 1496 h 1676"/>
                  <a:gd name="T10" fmla="*/ 1427 w 1739"/>
                  <a:gd name="T11" fmla="*/ 1448 h 1676"/>
                  <a:gd name="T12" fmla="*/ 1523 w 1739"/>
                  <a:gd name="T13" fmla="*/ 1412 h 1676"/>
                  <a:gd name="T14" fmla="*/ 1605 w 1739"/>
                  <a:gd name="T15" fmla="*/ 1388 h 1676"/>
                  <a:gd name="T16" fmla="*/ 1683 w 1739"/>
                  <a:gd name="T17" fmla="*/ 1376 h 1676"/>
                  <a:gd name="T18" fmla="*/ 1739 w 1739"/>
                  <a:gd name="T19" fmla="*/ 1368 h 1676"/>
                  <a:gd name="T20" fmla="*/ 1739 w 1739"/>
                  <a:gd name="T21" fmla="*/ 0 h 1676"/>
                  <a:gd name="T22" fmla="*/ 0 w 1739"/>
                  <a:gd name="T23" fmla="*/ 910 h 16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39"/>
                  <a:gd name="T37" fmla="*/ 0 h 1676"/>
                  <a:gd name="T38" fmla="*/ 1739 w 1739"/>
                  <a:gd name="T39" fmla="*/ 1676 h 167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39" h="1676">
                    <a:moveTo>
                      <a:pt x="0" y="910"/>
                    </a:moveTo>
                    <a:lnTo>
                      <a:pt x="1075" y="1676"/>
                    </a:lnTo>
                    <a:lnTo>
                      <a:pt x="1151" y="1620"/>
                    </a:lnTo>
                    <a:lnTo>
                      <a:pt x="1235" y="1552"/>
                    </a:lnTo>
                    <a:lnTo>
                      <a:pt x="1327" y="1496"/>
                    </a:lnTo>
                    <a:lnTo>
                      <a:pt x="1427" y="1448"/>
                    </a:lnTo>
                    <a:lnTo>
                      <a:pt x="1523" y="1412"/>
                    </a:lnTo>
                    <a:lnTo>
                      <a:pt x="1605" y="1388"/>
                    </a:lnTo>
                    <a:lnTo>
                      <a:pt x="1683" y="1376"/>
                    </a:lnTo>
                    <a:lnTo>
                      <a:pt x="1739" y="1368"/>
                    </a:lnTo>
                    <a:lnTo>
                      <a:pt x="1739" y="0"/>
                    </a:lnTo>
                    <a:lnTo>
                      <a:pt x="0" y="910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0499" name="未知"/>
              <p:cNvSpPr>
                <a:spLocks/>
              </p:cNvSpPr>
              <p:nvPr/>
            </p:nvSpPr>
            <p:spPr bwMode="auto">
              <a:xfrm>
                <a:off x="1" y="0"/>
                <a:ext cx="1738" cy="910"/>
              </a:xfrm>
              <a:custGeom>
                <a:avLst/>
                <a:gdLst>
                  <a:gd name="T0" fmla="*/ 0 w 1610"/>
                  <a:gd name="T1" fmla="*/ 910 h 910"/>
                  <a:gd name="T2" fmla="*/ 311 w 1610"/>
                  <a:gd name="T3" fmla="*/ 677 h 910"/>
                  <a:gd name="T4" fmla="*/ 805 w 1610"/>
                  <a:gd name="T5" fmla="*/ 403 h 910"/>
                  <a:gd name="T6" fmla="*/ 1257 w 1610"/>
                  <a:gd name="T7" fmla="*/ 211 h 910"/>
                  <a:gd name="T8" fmla="*/ 1684 w 1610"/>
                  <a:gd name="T9" fmla="*/ 97 h 910"/>
                  <a:gd name="T10" fmla="*/ 2256 w 1610"/>
                  <a:gd name="T11" fmla="*/ 16 h 910"/>
                  <a:gd name="T12" fmla="*/ 2548 w 1610"/>
                  <a:gd name="T13" fmla="*/ 4 h 9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0"/>
                  <a:gd name="T22" fmla="*/ 0 h 910"/>
                  <a:gd name="T23" fmla="*/ 1610 w 1610"/>
                  <a:gd name="T24" fmla="*/ 910 h 9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0" h="910">
                    <a:moveTo>
                      <a:pt x="0" y="910"/>
                    </a:moveTo>
                    <a:cubicBezTo>
                      <a:pt x="54" y="835"/>
                      <a:pt x="112" y="761"/>
                      <a:pt x="196" y="677"/>
                    </a:cubicBezTo>
                    <a:cubicBezTo>
                      <a:pt x="281" y="593"/>
                      <a:pt x="409" y="480"/>
                      <a:pt x="509" y="403"/>
                    </a:cubicBezTo>
                    <a:cubicBezTo>
                      <a:pt x="608" y="326"/>
                      <a:pt x="701" y="262"/>
                      <a:pt x="794" y="211"/>
                    </a:cubicBezTo>
                    <a:cubicBezTo>
                      <a:pt x="887" y="160"/>
                      <a:pt x="959" y="129"/>
                      <a:pt x="1064" y="97"/>
                    </a:cubicBezTo>
                    <a:cubicBezTo>
                      <a:pt x="1169" y="65"/>
                      <a:pt x="1335" y="32"/>
                      <a:pt x="1426" y="16"/>
                    </a:cubicBezTo>
                    <a:cubicBezTo>
                      <a:pt x="1517" y="0"/>
                      <a:pt x="1572" y="6"/>
                      <a:pt x="1610" y="4"/>
                    </a:cubicBezTo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endParaRPr lang="zh-CN" altLang="en-US"/>
              </a:p>
            </p:txBody>
          </p:sp>
        </p:grpSp>
        <p:sp>
          <p:nvSpPr>
            <p:cNvPr id="20497" name="AutoShape 13"/>
            <p:cNvSpPr>
              <a:spLocks noChangeArrowheads="1"/>
            </p:cNvSpPr>
            <p:nvPr/>
          </p:nvSpPr>
          <p:spPr bwMode="auto">
            <a:xfrm>
              <a:off x="1257" y="1340"/>
              <a:ext cx="4070" cy="1685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600" b="1" dirty="0">
                  <a:latin typeface="楷体_GB2312" pitchFamily="49" charset="-122"/>
                  <a:ea typeface="隶书" pitchFamily="49" charset="-122"/>
                </a:rPr>
                <a:t>查询资料得知</a:t>
              </a:r>
            </a:p>
            <a:p>
              <a:pPr algn="ctr">
                <a:lnSpc>
                  <a:spcPct val="130000"/>
                </a:lnSpc>
              </a:pPr>
              <a:r>
                <a:rPr lang="zh-CN" altLang="en-US" sz="2600" b="1" dirty="0">
                  <a:latin typeface="楷体_GB2312" pitchFamily="49" charset="-122"/>
                  <a:ea typeface="隶书" pitchFamily="49" charset="-122"/>
                </a:rPr>
                <a:t>车重轻比较省油</a:t>
              </a:r>
            </a:p>
          </p:txBody>
        </p:sp>
      </p:grpSp>
      <p:sp>
        <p:nvSpPr>
          <p:cNvPr id="20490" name="未知"/>
          <p:cNvSpPr>
            <a:spLocks/>
          </p:cNvSpPr>
          <p:nvPr/>
        </p:nvSpPr>
        <p:spPr bwMode="auto">
          <a:xfrm rot="5820000">
            <a:off x="4867275" y="4164013"/>
            <a:ext cx="942975" cy="622300"/>
          </a:xfrm>
          <a:custGeom>
            <a:avLst/>
            <a:gdLst>
              <a:gd name="T0" fmla="*/ 0 w 984"/>
              <a:gd name="T1" fmla="*/ 2147483647 h 420"/>
              <a:gd name="T2" fmla="*/ 2147483647 w 984"/>
              <a:gd name="T3" fmla="*/ 2147483647 h 420"/>
              <a:gd name="T4" fmla="*/ 2147483647 w 984"/>
              <a:gd name="T5" fmla="*/ 0 h 420"/>
              <a:gd name="T6" fmla="*/ 2147483647 w 984"/>
              <a:gd name="T7" fmla="*/ 2147483647 h 420"/>
              <a:gd name="T8" fmla="*/ 2147483647 w 984"/>
              <a:gd name="T9" fmla="*/ 2147483647 h 420"/>
              <a:gd name="T10" fmla="*/ 2147483647 w 984"/>
              <a:gd name="T11" fmla="*/ 2147483647 h 420"/>
              <a:gd name="T12" fmla="*/ 0 w 984"/>
              <a:gd name="T13" fmla="*/ 2147483647 h 4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84"/>
              <a:gd name="T22" fmla="*/ 0 h 420"/>
              <a:gd name="T23" fmla="*/ 984 w 984"/>
              <a:gd name="T24" fmla="*/ 420 h 4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84" h="420">
                <a:moveTo>
                  <a:pt x="0" y="219"/>
                </a:moveTo>
                <a:lnTo>
                  <a:pt x="810" y="102"/>
                </a:lnTo>
                <a:lnTo>
                  <a:pt x="810" y="0"/>
                </a:lnTo>
                <a:lnTo>
                  <a:pt x="984" y="222"/>
                </a:lnTo>
                <a:lnTo>
                  <a:pt x="810" y="420"/>
                </a:lnTo>
                <a:lnTo>
                  <a:pt x="810" y="321"/>
                </a:lnTo>
                <a:lnTo>
                  <a:pt x="0" y="219"/>
                </a:lnTo>
                <a:close/>
              </a:path>
            </a:pathLst>
          </a:custGeom>
          <a:solidFill>
            <a:srgbClr val="99CC00"/>
          </a:solidFill>
          <a:ln w="9525">
            <a:noFill/>
            <a:round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619625" y="1485900"/>
            <a:ext cx="3760788" cy="2886075"/>
            <a:chOff x="0" y="0"/>
            <a:chExt cx="5727" cy="4545"/>
          </a:xfrm>
        </p:grpSpPr>
        <p:grpSp>
          <p:nvGrpSpPr>
            <p:cNvPr id="5" name="Group 16"/>
            <p:cNvGrpSpPr>
              <a:grpSpLocks/>
            </p:cNvGrpSpPr>
            <p:nvPr/>
          </p:nvGrpSpPr>
          <p:grpSpPr bwMode="auto">
            <a:xfrm flipH="1">
              <a:off x="0" y="0"/>
              <a:ext cx="5727" cy="4545"/>
              <a:chOff x="0" y="0"/>
              <a:chExt cx="1739" cy="1676"/>
            </a:xfrm>
          </p:grpSpPr>
          <p:sp>
            <p:nvSpPr>
              <p:cNvPr id="20494" name="未知"/>
              <p:cNvSpPr>
                <a:spLocks/>
              </p:cNvSpPr>
              <p:nvPr/>
            </p:nvSpPr>
            <p:spPr bwMode="auto">
              <a:xfrm>
                <a:off x="0" y="0"/>
                <a:ext cx="1739" cy="1676"/>
              </a:xfrm>
              <a:custGeom>
                <a:avLst/>
                <a:gdLst>
                  <a:gd name="T0" fmla="*/ 0 w 1739"/>
                  <a:gd name="T1" fmla="*/ 910 h 1676"/>
                  <a:gd name="T2" fmla="*/ 1075 w 1739"/>
                  <a:gd name="T3" fmla="*/ 1676 h 1676"/>
                  <a:gd name="T4" fmla="*/ 1151 w 1739"/>
                  <a:gd name="T5" fmla="*/ 1620 h 1676"/>
                  <a:gd name="T6" fmla="*/ 1235 w 1739"/>
                  <a:gd name="T7" fmla="*/ 1552 h 1676"/>
                  <a:gd name="T8" fmla="*/ 1327 w 1739"/>
                  <a:gd name="T9" fmla="*/ 1496 h 1676"/>
                  <a:gd name="T10" fmla="*/ 1427 w 1739"/>
                  <a:gd name="T11" fmla="*/ 1448 h 1676"/>
                  <a:gd name="T12" fmla="*/ 1523 w 1739"/>
                  <a:gd name="T13" fmla="*/ 1412 h 1676"/>
                  <a:gd name="T14" fmla="*/ 1605 w 1739"/>
                  <a:gd name="T15" fmla="*/ 1388 h 1676"/>
                  <a:gd name="T16" fmla="*/ 1683 w 1739"/>
                  <a:gd name="T17" fmla="*/ 1376 h 1676"/>
                  <a:gd name="T18" fmla="*/ 1739 w 1739"/>
                  <a:gd name="T19" fmla="*/ 1368 h 1676"/>
                  <a:gd name="T20" fmla="*/ 1739 w 1739"/>
                  <a:gd name="T21" fmla="*/ 0 h 1676"/>
                  <a:gd name="T22" fmla="*/ 0 w 1739"/>
                  <a:gd name="T23" fmla="*/ 910 h 167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39"/>
                  <a:gd name="T37" fmla="*/ 0 h 1676"/>
                  <a:gd name="T38" fmla="*/ 1739 w 1739"/>
                  <a:gd name="T39" fmla="*/ 1676 h 167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39" h="1676">
                    <a:moveTo>
                      <a:pt x="0" y="910"/>
                    </a:moveTo>
                    <a:lnTo>
                      <a:pt x="1075" y="1676"/>
                    </a:lnTo>
                    <a:lnTo>
                      <a:pt x="1151" y="1620"/>
                    </a:lnTo>
                    <a:lnTo>
                      <a:pt x="1235" y="1552"/>
                    </a:lnTo>
                    <a:lnTo>
                      <a:pt x="1327" y="1496"/>
                    </a:lnTo>
                    <a:lnTo>
                      <a:pt x="1427" y="1448"/>
                    </a:lnTo>
                    <a:lnTo>
                      <a:pt x="1523" y="1412"/>
                    </a:lnTo>
                    <a:lnTo>
                      <a:pt x="1605" y="1388"/>
                    </a:lnTo>
                    <a:lnTo>
                      <a:pt x="1683" y="1376"/>
                    </a:lnTo>
                    <a:lnTo>
                      <a:pt x="1739" y="1368"/>
                    </a:lnTo>
                    <a:lnTo>
                      <a:pt x="1739" y="0"/>
                    </a:lnTo>
                    <a:lnTo>
                      <a:pt x="0" y="910"/>
                    </a:lnTo>
                    <a:close/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endParaRPr lang="zh-CN" altLang="en-US"/>
              </a:p>
            </p:txBody>
          </p:sp>
          <p:sp>
            <p:nvSpPr>
              <p:cNvPr id="20495" name="未知"/>
              <p:cNvSpPr>
                <a:spLocks/>
              </p:cNvSpPr>
              <p:nvPr/>
            </p:nvSpPr>
            <p:spPr bwMode="auto">
              <a:xfrm>
                <a:off x="1" y="0"/>
                <a:ext cx="1738" cy="910"/>
              </a:xfrm>
              <a:custGeom>
                <a:avLst/>
                <a:gdLst>
                  <a:gd name="T0" fmla="*/ 0 w 1610"/>
                  <a:gd name="T1" fmla="*/ 910 h 910"/>
                  <a:gd name="T2" fmla="*/ 311 w 1610"/>
                  <a:gd name="T3" fmla="*/ 677 h 910"/>
                  <a:gd name="T4" fmla="*/ 805 w 1610"/>
                  <a:gd name="T5" fmla="*/ 403 h 910"/>
                  <a:gd name="T6" fmla="*/ 1257 w 1610"/>
                  <a:gd name="T7" fmla="*/ 211 h 910"/>
                  <a:gd name="T8" fmla="*/ 1684 w 1610"/>
                  <a:gd name="T9" fmla="*/ 97 h 910"/>
                  <a:gd name="T10" fmla="*/ 2256 w 1610"/>
                  <a:gd name="T11" fmla="*/ 16 h 910"/>
                  <a:gd name="T12" fmla="*/ 2548 w 1610"/>
                  <a:gd name="T13" fmla="*/ 4 h 9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610"/>
                  <a:gd name="T22" fmla="*/ 0 h 910"/>
                  <a:gd name="T23" fmla="*/ 1610 w 1610"/>
                  <a:gd name="T24" fmla="*/ 910 h 91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10" h="910">
                    <a:moveTo>
                      <a:pt x="0" y="910"/>
                    </a:moveTo>
                    <a:cubicBezTo>
                      <a:pt x="54" y="835"/>
                      <a:pt x="112" y="761"/>
                      <a:pt x="196" y="677"/>
                    </a:cubicBezTo>
                    <a:cubicBezTo>
                      <a:pt x="281" y="593"/>
                      <a:pt x="409" y="480"/>
                      <a:pt x="509" y="403"/>
                    </a:cubicBezTo>
                    <a:cubicBezTo>
                      <a:pt x="608" y="326"/>
                      <a:pt x="701" y="262"/>
                      <a:pt x="794" y="211"/>
                    </a:cubicBezTo>
                    <a:cubicBezTo>
                      <a:pt x="887" y="160"/>
                      <a:pt x="959" y="129"/>
                      <a:pt x="1064" y="97"/>
                    </a:cubicBezTo>
                    <a:cubicBezTo>
                      <a:pt x="1169" y="65"/>
                      <a:pt x="1335" y="32"/>
                      <a:pt x="1426" y="16"/>
                    </a:cubicBezTo>
                    <a:cubicBezTo>
                      <a:pt x="1517" y="0"/>
                      <a:pt x="1572" y="6"/>
                      <a:pt x="1610" y="4"/>
                    </a:cubicBezTo>
                  </a:path>
                </a:pathLst>
              </a:custGeom>
              <a:solidFill>
                <a:srgbClr val="00CC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0" tIns="0" rIns="0" bIns="0" anchor="ctr"/>
              <a:lstStyle/>
              <a:p>
                <a:endParaRPr lang="zh-CN" altLang="en-US"/>
              </a:p>
            </p:txBody>
          </p:sp>
        </p:grpSp>
        <p:sp>
          <p:nvSpPr>
            <p:cNvPr id="20493" name="AutoShape 19"/>
            <p:cNvSpPr>
              <a:spLocks noChangeArrowheads="1"/>
            </p:cNvSpPr>
            <p:nvPr/>
          </p:nvSpPr>
          <p:spPr bwMode="auto">
            <a:xfrm>
              <a:off x="271" y="1337"/>
              <a:ext cx="3720" cy="171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99CCFF"/>
                </a:gs>
                <a:gs pos="100000">
                  <a:srgbClr val="FFFFFF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lIns="0" tIns="0" rIns="0" bIns="0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600" b="1" dirty="0">
                  <a:latin typeface="Arial" pitchFamily="34" charset="0"/>
                  <a:ea typeface="隶书" pitchFamily="49" charset="-122"/>
                </a:rPr>
                <a:t>可我家后备箱不常用东西却很多</a:t>
              </a:r>
            </a:p>
          </p:txBody>
        </p:sp>
      </p:grpSp>
    </p:spTree>
  </p:cSld>
  <p:clrMapOvr>
    <a:masterClrMapping/>
  </p:clrMapOvr>
  <p:transition advTm="18829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8596" y="1428736"/>
            <a:ext cx="8143932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b="1" dirty="0" smtClean="0"/>
              <a:t>        使用摄像工具和视频剪辑软件独立制作，以环保为主题的纪实类视频短片。</a:t>
            </a:r>
            <a:endParaRPr lang="zh-CN" altLang="en-US" sz="3300" b="1" dirty="0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环境视频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43042" y="3000372"/>
            <a:ext cx="6227735" cy="1800000"/>
            <a:chOff x="1643042" y="3143248"/>
            <a:chExt cx="6227735" cy="1800000"/>
          </a:xfrm>
        </p:grpSpPr>
        <p:pic>
          <p:nvPicPr>
            <p:cNvPr id="58369" name="Picture 1" descr="C:\Users\lenovo\Desktop\012811554569e80000019ae91028a5.jpg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1643042" y="3143248"/>
              <a:ext cx="919508" cy="1800000"/>
            </a:xfrm>
            <a:prstGeom prst="rect">
              <a:avLst/>
            </a:prstGeom>
            <a:noFill/>
          </p:spPr>
        </p:pic>
        <p:pic>
          <p:nvPicPr>
            <p:cNvPr id="58370" name="Picture 2" descr="C:\Users\lenovo\Desktop\cef2OTuey4r3c.jpg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714612" y="3143248"/>
              <a:ext cx="2274652" cy="1800000"/>
            </a:xfrm>
            <a:prstGeom prst="rect">
              <a:avLst/>
            </a:prstGeom>
            <a:noFill/>
          </p:spPr>
        </p:pic>
        <p:pic>
          <p:nvPicPr>
            <p:cNvPr id="58371" name="Picture 3" descr="C:\Users\lenovo\Desktop\060411_dv_guide_hc1.jpg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143504" y="3143248"/>
              <a:ext cx="2727273" cy="1800000"/>
            </a:xfrm>
            <a:prstGeom prst="rect">
              <a:avLst/>
            </a:prstGeom>
            <a:noFill/>
          </p:spPr>
        </p:pic>
      </p:grpSp>
      <p:sp>
        <p:nvSpPr>
          <p:cNvPr id="9" name="TextBox 8"/>
          <p:cNvSpPr txBox="1"/>
          <p:nvPr/>
        </p:nvSpPr>
        <p:spPr>
          <a:xfrm>
            <a:off x="1785918" y="4857760"/>
            <a:ext cx="6143668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zh-CN" altLang="en-US" sz="2400" dirty="0" smtClean="0"/>
              <a:t>推荐视频制作软件：</a:t>
            </a:r>
            <a:endParaRPr lang="en-US" altLang="zh-CN" sz="2400" dirty="0" smtClean="0"/>
          </a:p>
          <a:p>
            <a:pPr marL="457200" indent="-457200">
              <a:lnSpc>
                <a:spcPct val="150000"/>
              </a:lnSpc>
            </a:pPr>
            <a:r>
              <a:rPr lang="en-US" altLang="zh-CN" sz="2400" dirty="0" smtClean="0"/>
              <a:t>      movie maker</a:t>
            </a:r>
            <a:r>
              <a:rPr lang="zh-CN" altLang="en-US" sz="2400" dirty="0" smtClean="0"/>
              <a:t>、</a:t>
            </a:r>
            <a:r>
              <a:rPr lang="en-US" altLang="zh-CN" sz="2400" dirty="0" smtClean="0"/>
              <a:t> Windows Live </a:t>
            </a:r>
            <a:r>
              <a:rPr lang="zh-CN" altLang="en-US" sz="2400" dirty="0" smtClean="0"/>
              <a:t>影音制作、爱剪辑、会声会影等。</a:t>
            </a:r>
            <a:endParaRPr lang="zh-CN" altLang="en-US" sz="24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SC_7126"/>
          <p:cNvPicPr preferRelativeResize="0">
            <a:picLocks noChangeAspect="1" noChangeArrowheads="1"/>
          </p:cNvPicPr>
          <p:nvPr/>
        </p:nvPicPr>
        <p:blipFill>
          <a:blip r:embed="rId2">
            <a:lum bright="6000" contrast="24000"/>
          </a:blip>
          <a:srcRect/>
          <a:stretch>
            <a:fillRect/>
          </a:stretch>
        </p:blipFill>
        <p:spPr bwMode="auto">
          <a:xfrm>
            <a:off x="7308850" y="1917700"/>
            <a:ext cx="18827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DSC_7079"/>
          <p:cNvPicPr preferRelativeResize="0">
            <a:picLocks noChangeAspect="1" noChangeArrowheads="1"/>
          </p:cNvPicPr>
          <p:nvPr/>
        </p:nvPicPr>
        <p:blipFill>
          <a:blip r:embed="rId3">
            <a:lum bright="-18000" contrast="30000"/>
          </a:blip>
          <a:srcRect/>
          <a:stretch>
            <a:fillRect/>
          </a:stretch>
        </p:blipFill>
        <p:spPr bwMode="auto">
          <a:xfrm>
            <a:off x="4645025" y="4941888"/>
            <a:ext cx="2782888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DSC_7098"/>
          <p:cNvPicPr preferRelativeResize="0">
            <a:picLocks noChangeAspect="1" noChangeArrowheads="1"/>
          </p:cNvPicPr>
          <p:nvPr/>
        </p:nvPicPr>
        <p:blipFill>
          <a:blip r:embed="rId4">
            <a:lum bright="-18000" contrast="30000"/>
          </a:blip>
          <a:srcRect/>
          <a:stretch>
            <a:fillRect/>
          </a:stretch>
        </p:blipFill>
        <p:spPr bwMode="auto">
          <a:xfrm>
            <a:off x="2628900" y="4941888"/>
            <a:ext cx="259080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DSC_7130"/>
          <p:cNvPicPr preferRelativeResize="0">
            <a:picLocks noChangeAspect="1" noChangeArrowheads="1"/>
          </p:cNvPicPr>
          <p:nvPr/>
        </p:nvPicPr>
        <p:blipFill>
          <a:blip r:embed="rId5">
            <a:lum bright="12000" contrast="30000"/>
          </a:blip>
          <a:srcRect/>
          <a:stretch>
            <a:fillRect/>
          </a:stretch>
        </p:blipFill>
        <p:spPr bwMode="auto">
          <a:xfrm>
            <a:off x="7308850" y="4438650"/>
            <a:ext cx="1800225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684213" y="2138363"/>
            <a:ext cx="5473700" cy="23701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spAutoFit/>
            <a:flatTx/>
          </a:bodyPr>
          <a:lstStyle/>
          <a:p>
            <a:pPr marL="266700" indent="-266700">
              <a:spcBef>
                <a:spcPct val="5000"/>
              </a:spcBef>
              <a:buFontTx/>
              <a:buBlip>
                <a:blip r:embed="rId6"/>
              </a:buBlip>
            </a:pPr>
            <a:r>
              <a:rPr lang="zh-CN" altLang="en-US" sz="3600" dirty="0">
                <a:latin typeface="Arial" pitchFamily="34" charset="0"/>
                <a:ea typeface="隶书" pitchFamily="49" charset="-122"/>
                <a:sym typeface="Arial" pitchFamily="34" charset="0"/>
              </a:rPr>
              <a:t> </a:t>
            </a:r>
            <a:r>
              <a:rPr lang="zh-CN" altLang="en-US" sz="3600" b="1" dirty="0">
                <a:latin typeface="Arial" pitchFamily="34" charset="0"/>
                <a:ea typeface="隶书" pitchFamily="49" charset="-122"/>
                <a:sym typeface="Arial" pitchFamily="34" charset="0"/>
              </a:rPr>
              <a:t>多数车主不重视后备箱</a:t>
            </a:r>
          </a:p>
          <a:p>
            <a:pPr marL="266700" indent="-266700">
              <a:spcBef>
                <a:spcPct val="5000"/>
              </a:spcBef>
            </a:pPr>
            <a:r>
              <a:rPr lang="zh-CN" altLang="en-US" sz="3600" b="1" dirty="0">
                <a:latin typeface="Arial" pitchFamily="34" charset="0"/>
                <a:ea typeface="隶书" pitchFamily="49" charset="-122"/>
                <a:sym typeface="Arial" pitchFamily="34" charset="0"/>
              </a:rPr>
              <a:t>    的日常清理</a:t>
            </a:r>
          </a:p>
          <a:p>
            <a:pPr marL="266700" indent="-266700">
              <a:spcBef>
                <a:spcPct val="5000"/>
              </a:spcBef>
              <a:buFontTx/>
              <a:buBlip>
                <a:blip r:embed="rId6"/>
              </a:buBlip>
            </a:pPr>
            <a:r>
              <a:rPr lang="zh-CN" altLang="en-US" sz="3600" b="1" dirty="0">
                <a:latin typeface="Arial" pitchFamily="34" charset="0"/>
                <a:ea typeface="隶书" pitchFamily="49" charset="-122"/>
              </a:rPr>
              <a:t> 车主</a:t>
            </a:r>
            <a:r>
              <a:rPr lang="zh-CN" altLang="en-US" sz="3600" b="1" dirty="0">
                <a:latin typeface="Arial" pitchFamily="34" charset="0"/>
                <a:ea typeface="隶书" pitchFamily="49" charset="-122"/>
                <a:sym typeface="Arial" pitchFamily="34" charset="0"/>
              </a:rPr>
              <a:t>认同</a:t>
            </a:r>
            <a:r>
              <a:rPr lang="zh-CN" altLang="en-US" sz="3600" b="1" dirty="0">
                <a:latin typeface="Arial" pitchFamily="34" charset="0"/>
                <a:ea typeface="隶书" pitchFamily="49" charset="-122"/>
              </a:rPr>
              <a:t>后备箱减负以</a:t>
            </a:r>
          </a:p>
          <a:p>
            <a:pPr marL="266700" indent="-266700">
              <a:spcBef>
                <a:spcPct val="5000"/>
              </a:spcBef>
            </a:pPr>
            <a:r>
              <a:rPr lang="zh-CN" altLang="en-US" sz="3600" b="1" dirty="0">
                <a:latin typeface="Arial" pitchFamily="34" charset="0"/>
                <a:ea typeface="隶书" pitchFamily="49" charset="-122"/>
              </a:rPr>
              <a:t>    减少碳排放的建议</a:t>
            </a:r>
            <a:endParaRPr lang="zh-CN" altLang="en-US" sz="3600" b="1" dirty="0">
              <a:latin typeface="Arial" pitchFamily="34" charset="0"/>
              <a:ea typeface="隶书" pitchFamily="49" charset="-122"/>
              <a:sym typeface="Wingdings" pitchFamily="2" charset="2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500034" y="214290"/>
            <a:ext cx="276229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隶书" pitchFamily="49" charset="-122"/>
                <a:sym typeface="Arial" pitchFamily="34" charset="0"/>
              </a:rPr>
              <a:t>调查访问</a:t>
            </a:r>
          </a:p>
        </p:txBody>
      </p:sp>
      <p:pic>
        <p:nvPicPr>
          <p:cNvPr id="24584" name="Picture 8" descr="暴风截屏20101017193135"/>
          <p:cNvPicPr>
            <a:picLocks noChangeAspect="1" noChangeArrowheads="1"/>
          </p:cNvPicPr>
          <p:nvPr/>
        </p:nvPicPr>
        <p:blipFill>
          <a:blip r:embed="rId7">
            <a:lum bright="-30000" contrast="30000"/>
          </a:blip>
          <a:srcRect/>
          <a:stretch>
            <a:fillRect/>
          </a:stretch>
        </p:blipFill>
        <p:spPr bwMode="auto">
          <a:xfrm>
            <a:off x="6443663" y="9525"/>
            <a:ext cx="2727325" cy="190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DSC_7072"/>
          <p:cNvPicPr>
            <a:picLocks noChangeAspect="1" noChangeArrowheads="1"/>
          </p:cNvPicPr>
          <p:nvPr/>
        </p:nvPicPr>
        <p:blipFill>
          <a:blip r:embed="rId8"/>
          <a:srcRect l="-598"/>
          <a:stretch>
            <a:fillRect/>
          </a:stretch>
        </p:blipFill>
        <p:spPr bwMode="auto">
          <a:xfrm>
            <a:off x="-31750" y="4941888"/>
            <a:ext cx="2654300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406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992688"/>
            <a:ext cx="2520950" cy="1747837"/>
          </a:xfrm>
          <a:prstGeom prst="rect">
            <a:avLst/>
          </a:prstGeom>
          <a:solidFill>
            <a:srgbClr val="84F547"/>
          </a:solidFill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rrowheads="1"/>
          </p:cNvPicPr>
          <p:nvPr/>
        </p:nvPicPr>
        <p:blipFill>
          <a:blip r:embed="rId3">
            <a:lum contrast="18000"/>
          </a:blip>
          <a:srcRect/>
          <a:stretch>
            <a:fillRect/>
          </a:stretch>
        </p:blipFill>
        <p:spPr bwMode="auto">
          <a:xfrm>
            <a:off x="5999163" y="1412875"/>
            <a:ext cx="2605087" cy="1643063"/>
          </a:xfrm>
          <a:prstGeom prst="rect">
            <a:avLst/>
          </a:prstGeom>
          <a:solidFill>
            <a:srgbClr val="84F547"/>
          </a:solidFill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rrowheads="1"/>
          </p:cNvPicPr>
          <p:nvPr/>
        </p:nvPicPr>
        <p:blipFill>
          <a:blip r:embed="rId4">
            <a:lum contrast="18000"/>
          </a:blip>
          <a:srcRect/>
          <a:stretch>
            <a:fillRect/>
          </a:stretch>
        </p:blipFill>
        <p:spPr bwMode="auto">
          <a:xfrm>
            <a:off x="6002338" y="3162300"/>
            <a:ext cx="2601912" cy="1781175"/>
          </a:xfrm>
          <a:prstGeom prst="rect">
            <a:avLst/>
          </a:prstGeom>
          <a:solidFill>
            <a:srgbClr val="84F547"/>
          </a:solidFill>
          <a:ln w="9525">
            <a:noFill/>
            <a:miter lim="800000"/>
            <a:headEnd/>
            <a:tailEnd/>
          </a:ln>
        </p:spPr>
      </p:pic>
      <p:pic>
        <p:nvPicPr>
          <p:cNvPr id="9222" name="Picture 6"/>
          <p:cNvPicPr>
            <a:picLocks noChangeArrowheads="1"/>
          </p:cNvPicPr>
          <p:nvPr/>
        </p:nvPicPr>
        <p:blipFill>
          <a:blip r:embed="rId5">
            <a:lum contrast="12000"/>
          </a:blip>
          <a:srcRect/>
          <a:stretch>
            <a:fillRect/>
          </a:stretch>
        </p:blipFill>
        <p:spPr bwMode="auto">
          <a:xfrm>
            <a:off x="3241675" y="1412875"/>
            <a:ext cx="2554288" cy="1655763"/>
          </a:xfrm>
          <a:prstGeom prst="rect">
            <a:avLst/>
          </a:prstGeom>
          <a:solidFill>
            <a:srgbClr val="84F547"/>
          </a:solidFill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rrowheads="1"/>
          </p:cNvPicPr>
          <p:nvPr/>
        </p:nvPicPr>
        <p:blipFill>
          <a:blip r:embed="rId6">
            <a:lum contrast="24000"/>
          </a:blip>
          <a:srcRect/>
          <a:stretch>
            <a:fillRect/>
          </a:stretch>
        </p:blipFill>
        <p:spPr bwMode="auto">
          <a:xfrm>
            <a:off x="3276600" y="4994275"/>
            <a:ext cx="2519363" cy="1746250"/>
          </a:xfrm>
          <a:prstGeom prst="rect">
            <a:avLst/>
          </a:prstGeom>
          <a:solidFill>
            <a:srgbClr val="84F547"/>
          </a:solidFill>
          <a:ln w="9525">
            <a:noFill/>
            <a:miter lim="800000"/>
            <a:headEnd/>
            <a:tailEnd/>
          </a:ln>
        </p:spPr>
      </p:pic>
      <p:pic>
        <p:nvPicPr>
          <p:cNvPr id="9224" name="Picture 8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91225" y="4975225"/>
            <a:ext cx="2613025" cy="1765300"/>
          </a:xfrm>
          <a:prstGeom prst="rect">
            <a:avLst/>
          </a:prstGeom>
          <a:solidFill>
            <a:srgbClr val="84F547"/>
          </a:solidFill>
          <a:ln w="9525">
            <a:noFill/>
            <a:miter lim="800000"/>
            <a:headEnd/>
            <a:tailEnd/>
          </a:ln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8">
            <a:lum contrast="36000"/>
          </a:blip>
          <a:srcRect/>
          <a:stretch>
            <a:fillRect/>
          </a:stretch>
        </p:blipFill>
        <p:spPr bwMode="auto">
          <a:xfrm>
            <a:off x="539750" y="3138488"/>
            <a:ext cx="2520950" cy="1763712"/>
          </a:xfrm>
          <a:prstGeom prst="rect">
            <a:avLst/>
          </a:prstGeom>
          <a:solidFill>
            <a:srgbClr val="84F547"/>
          </a:solidFill>
          <a:ln w="9525">
            <a:noFill/>
            <a:miter lim="800000"/>
            <a:headEnd/>
            <a:tailEnd/>
          </a:ln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571472" y="285728"/>
            <a:ext cx="276229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隶书" pitchFamily="49" charset="-122"/>
                <a:sym typeface="Arial" pitchFamily="34" charset="0"/>
              </a:rPr>
              <a:t>实地考察</a:t>
            </a:r>
            <a:endParaRPr lang="zh-CN" altLang="en-US" sz="5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隶书" pitchFamily="49" charset="-122"/>
              <a:sym typeface="Arial" pitchFamily="34" charset="0"/>
            </a:endParaRPr>
          </a:p>
        </p:txBody>
      </p:sp>
      <p:pic>
        <p:nvPicPr>
          <p:cNvPr id="9227" name="Picture 11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76600" y="3141663"/>
            <a:ext cx="2514600" cy="1800225"/>
          </a:xfrm>
          <a:prstGeom prst="rect">
            <a:avLst/>
          </a:prstGeom>
          <a:solidFill>
            <a:srgbClr val="84F547"/>
          </a:solidFill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9275" y="1412875"/>
            <a:ext cx="2509838" cy="1643063"/>
          </a:xfrm>
          <a:prstGeom prst="rect">
            <a:avLst/>
          </a:prstGeom>
          <a:solidFill>
            <a:srgbClr val="84F547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77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3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92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1571604" y="2643182"/>
            <a:ext cx="64294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科学调查方法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400" b="1" dirty="0" smtClean="0">
                <a:latin typeface="+mj-lt"/>
                <a:ea typeface="+mj-ea"/>
                <a:cs typeface="+mj-cs"/>
              </a:rPr>
              <a:t>                    ——</a:t>
            </a:r>
            <a:r>
              <a:rPr lang="zh-CN" altLang="en-US" sz="4400" b="1" dirty="0" smtClean="0">
                <a:latin typeface="+mj-lt"/>
                <a:ea typeface="+mj-ea"/>
                <a:cs typeface="+mj-cs"/>
              </a:rPr>
              <a:t>实地考察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100_13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矩形 2"/>
          <p:cNvSpPr/>
          <p:nvPr/>
        </p:nvSpPr>
        <p:spPr>
          <a:xfrm>
            <a:off x="1500166" y="571480"/>
            <a:ext cx="735811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 smtClean="0"/>
              <a:t>哭泣的小鸡山</a:t>
            </a:r>
            <a:endParaRPr lang="en-US" altLang="zh-CN" sz="4400" b="1" dirty="0" smtClean="0"/>
          </a:p>
          <a:p>
            <a:r>
              <a:rPr lang="en-US" altLang="zh-CN" sz="3300" b="1" dirty="0" smtClean="0"/>
              <a:t>——</a:t>
            </a:r>
            <a:r>
              <a:rPr lang="zh-CN" altLang="en-US" sz="3300" b="1" dirty="0" smtClean="0"/>
              <a:t>矿山开采对人类不同影响的调查</a:t>
            </a:r>
            <a:endParaRPr lang="zh-CN" altLang="en-US" sz="3300" b="1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2066" y="1357298"/>
            <a:ext cx="2880606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疑问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643314"/>
            <a:ext cx="825760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100_13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285859"/>
            <a:ext cx="3414611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68313" y="158750"/>
            <a:ext cx="2740025" cy="101181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隶书" pitchFamily="49" charset="-122"/>
                <a:cs typeface="+mj-cs"/>
              </a:rPr>
              <a:t>发现问题</a:t>
            </a:r>
            <a:endParaRPr kumimoji="0" lang="zh-CN" altLang="en-US" sz="5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隶书" pitchFamily="49" charset="-122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643174" y="5619756"/>
            <a:ext cx="1651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571604" y="1357298"/>
            <a:ext cx="5293461" cy="4374578"/>
            <a:chOff x="1857356" y="1071546"/>
            <a:chExt cx="5293461" cy="4374578"/>
          </a:xfrm>
        </p:grpSpPr>
        <p:pic>
          <p:nvPicPr>
            <p:cNvPr id="6149" name="Picture 5" descr="1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86314" y="3286124"/>
              <a:ext cx="2364503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" name="Picture 8" descr="1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57356" y="1071546"/>
              <a:ext cx="2357454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10" descr="100_138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9139" y="1071546"/>
              <a:ext cx="2793191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7" name="Picture 13" descr="100_063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857356" y="3286124"/>
              <a:ext cx="2887694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TextBox 15"/>
          <p:cNvSpPr txBox="1"/>
          <p:nvPr/>
        </p:nvSpPr>
        <p:spPr>
          <a:xfrm>
            <a:off x="7572396" y="1714488"/>
            <a:ext cx="692497" cy="328614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300" dirty="0" smtClean="0"/>
              <a:t>四季实地考察</a:t>
            </a:r>
            <a:endParaRPr lang="zh-CN" altLang="en-US" sz="3300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00034" y="214290"/>
            <a:ext cx="2762295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隶书" pitchFamily="49" charset="-122"/>
                <a:sym typeface="Arial" pitchFamily="34" charset="0"/>
              </a:rPr>
              <a:t>实地考察</a:t>
            </a:r>
            <a:endParaRPr lang="zh-CN" altLang="en-US" sz="5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隶书" pitchFamily="49" charset="-122"/>
              <a:sym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3" name="Group 5"/>
          <p:cNvGrpSpPr>
            <a:grpSpLocks/>
          </p:cNvGrpSpPr>
          <p:nvPr/>
        </p:nvGrpSpPr>
        <p:grpSpPr bwMode="auto">
          <a:xfrm>
            <a:off x="571472" y="4698000"/>
            <a:ext cx="7643866" cy="2160000"/>
            <a:chOff x="1731" y="9303"/>
            <a:chExt cx="8820" cy="2025"/>
          </a:xfrm>
        </p:grpSpPr>
        <p:pic>
          <p:nvPicPr>
            <p:cNvPr id="7174" name="Picture 6" descr="100_078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51" y="9303"/>
              <a:ext cx="2700" cy="2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5" name="Picture 7" descr="100_079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91" y="9303"/>
              <a:ext cx="2700" cy="2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6" name="Picture 8" descr="100_075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31" y="9303"/>
              <a:ext cx="2700" cy="2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" name="组合 21"/>
          <p:cNvGrpSpPr/>
          <p:nvPr/>
        </p:nvGrpSpPr>
        <p:grpSpPr>
          <a:xfrm>
            <a:off x="5286380" y="0"/>
            <a:ext cx="3857620" cy="4445992"/>
            <a:chOff x="5286380" y="0"/>
            <a:chExt cx="3857620" cy="4445992"/>
          </a:xfrm>
        </p:grpSpPr>
        <p:pic>
          <p:nvPicPr>
            <p:cNvPr id="7171" name="Picture 3" descr="1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37410" y="0"/>
              <a:ext cx="3806590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1" name="Picture 13" descr="100_0629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286380" y="2285992"/>
              <a:ext cx="3557534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1000100" y="2071678"/>
            <a:ext cx="3500462" cy="1228028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square">
            <a:spAutoFit/>
            <a:flatTx/>
          </a:bodyPr>
          <a:lstStyle/>
          <a:p>
            <a:pPr marL="266700" indent="-266700">
              <a:spcBef>
                <a:spcPct val="5000"/>
              </a:spcBef>
              <a:buFontTx/>
              <a:buBlip>
                <a:blip r:embed="rId7"/>
              </a:buBlip>
            </a:pPr>
            <a:r>
              <a:rPr lang="zh-CN" altLang="en-US" sz="3600" b="1" dirty="0" smtClean="0">
                <a:latin typeface="Arial" pitchFamily="34" charset="0"/>
                <a:ea typeface="隶书" pitchFamily="49" charset="-122"/>
              </a:rPr>
              <a:t>冬季岩石裸露</a:t>
            </a:r>
            <a:endParaRPr lang="en-US" altLang="zh-CN" sz="3600" b="1" dirty="0" smtClean="0">
              <a:latin typeface="Arial" pitchFamily="34" charset="0"/>
              <a:ea typeface="隶书" pitchFamily="49" charset="-122"/>
            </a:endParaRPr>
          </a:p>
          <a:p>
            <a:pPr marL="266700" indent="-266700">
              <a:spcBef>
                <a:spcPct val="5000"/>
              </a:spcBef>
              <a:buFontTx/>
              <a:buBlip>
                <a:blip r:embed="rId7"/>
              </a:buBlip>
            </a:pPr>
            <a:r>
              <a:rPr lang="zh-CN" altLang="en-US" sz="3600" b="1" dirty="0" smtClean="0">
                <a:latin typeface="Arial" pitchFamily="34" charset="0"/>
                <a:ea typeface="隶书" pitchFamily="49" charset="-122"/>
              </a:rPr>
              <a:t>夏季植被稀少</a:t>
            </a:r>
            <a:endParaRPr lang="zh-CN" altLang="en-US" sz="3600" b="1" dirty="0">
              <a:latin typeface="Arial" pitchFamily="34" charset="0"/>
              <a:ea typeface="隶书" pitchFamily="49" charset="-122"/>
              <a:sym typeface="Wingdings" pitchFamily="2" charset="2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00034" y="214290"/>
            <a:ext cx="2762296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5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隶书" pitchFamily="49" charset="-122"/>
                <a:sym typeface="Arial" pitchFamily="34" charset="0"/>
              </a:rPr>
              <a:t>实地考察</a:t>
            </a:r>
            <a:endParaRPr lang="zh-CN" altLang="en-US" sz="5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ea typeface="隶书" pitchFamily="49" charset="-122"/>
              <a:sym typeface="Arial" pitchFamily="34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1571604" y="2643182"/>
            <a:ext cx="64294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科学调查方法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400" b="1" dirty="0" smtClean="0">
                <a:latin typeface="+mj-lt"/>
                <a:ea typeface="+mj-ea"/>
                <a:cs typeface="+mj-cs"/>
              </a:rPr>
              <a:t>                    ——</a:t>
            </a:r>
            <a:r>
              <a:rPr lang="zh-CN" altLang="en-US" sz="4400" b="1" dirty="0" smtClean="0">
                <a:latin typeface="+mj-lt"/>
                <a:ea typeface="+mj-ea"/>
                <a:cs typeface="+mj-cs"/>
              </a:rPr>
              <a:t>实验设计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-36513" y="2071678"/>
            <a:ext cx="9180513" cy="2808287"/>
          </a:xfrm>
          <a:effectLst>
            <a:outerShdw dist="28398" dir="1593903" algn="ctr" rotWithShape="0">
              <a:schemeClr val="bg1">
                <a:alpha val="50000"/>
              </a:schemeClr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tabLst>
                <a:tab pos="2743200" algn="l"/>
              </a:tabLst>
            </a:pPr>
            <a:r>
              <a:rPr lang="zh-CN" altLang="en-US" sz="3600" dirty="0" smtClean="0">
                <a:latin typeface="Arial" pitchFamily="34" charset="0"/>
                <a:ea typeface="隶书" pitchFamily="49" charset="-122"/>
              </a:rPr>
              <a:t> </a:t>
            </a:r>
            <a:r>
              <a:rPr lang="zh-CN" altLang="en-US" sz="6000" dirty="0" smtClean="0">
                <a:latin typeface="Arial" pitchFamily="34" charset="0"/>
                <a:ea typeface="隶书" pitchFamily="49" charset="-122"/>
              </a:rPr>
              <a:t>关    于</a:t>
            </a:r>
            <a:br>
              <a:rPr lang="zh-CN" altLang="en-US" sz="6000" dirty="0" smtClean="0">
                <a:latin typeface="Arial" pitchFamily="34" charset="0"/>
                <a:ea typeface="隶书" pitchFamily="49" charset="-122"/>
              </a:rPr>
            </a:br>
            <a:r>
              <a:rPr lang="zh-CN" altLang="en-US" sz="6000" dirty="0" smtClean="0">
                <a:latin typeface="Arial" pitchFamily="34" charset="0"/>
                <a:ea typeface="隶书" pitchFamily="49" charset="-122"/>
              </a:rPr>
              <a:t>“让北京的树坑绿起来”</a:t>
            </a:r>
            <a:br>
              <a:rPr lang="zh-CN" altLang="en-US" sz="6000" dirty="0" smtClean="0">
                <a:latin typeface="Arial" pitchFamily="34" charset="0"/>
                <a:ea typeface="隶书" pitchFamily="49" charset="-122"/>
              </a:rPr>
            </a:br>
            <a:r>
              <a:rPr lang="zh-CN" altLang="en-US" sz="6000" dirty="0" smtClean="0">
                <a:latin typeface="Arial" pitchFamily="34" charset="0"/>
                <a:ea typeface="隶书" pitchFamily="49" charset="-122"/>
              </a:rPr>
              <a:t> 的调查研究</a:t>
            </a:r>
            <a:r>
              <a:rPr lang="zh-CN" altLang="en-US" sz="3600" dirty="0" smtClean="0">
                <a:latin typeface="Arial" pitchFamily="34" charset="0"/>
                <a:ea typeface="宋体" pitchFamily="2" charset="-122"/>
              </a:rPr>
              <a:t> </a:t>
            </a:r>
            <a:endParaRPr lang="en-US" altLang="zh-CN" sz="3600" dirty="0" smtClean="0"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zh-CN" altLang="en-US" dirty="0" smtClean="0">
                <a:ea typeface="宋体" pitchFamily="2" charset="-122"/>
              </a:rPr>
              <a:t>          </a:t>
            </a:r>
            <a:r>
              <a:rPr lang="zh-CN" altLang="en-US" sz="3600" dirty="0" smtClean="0">
                <a:ea typeface="宋体" pitchFamily="2" charset="-122"/>
              </a:rPr>
              <a:t>面对雾霾天气带来的危害，全社会对扩大绿化面积，净化空气给予了极大关注。北京在城市绿化方面一直做着不断的努力，采取了各种绿化方式，而我在观察中又发现其实北京还有一处可以加以利用，扩大绿化面积的地方，那就是在我们周围随处可见的、数量非常多的</a:t>
            </a:r>
          </a:p>
        </p:txBody>
      </p:sp>
      <p:sp>
        <p:nvSpPr>
          <p:cNvPr id="5124" name="Text Box 69"/>
          <p:cNvSpPr txBox="1">
            <a:spLocks noChangeArrowheads="1"/>
          </p:cNvSpPr>
          <p:nvPr/>
        </p:nvSpPr>
        <p:spPr bwMode="auto">
          <a:xfrm>
            <a:off x="879475" y="2368550"/>
            <a:ext cx="297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eaLnBrk="1">
              <a:lnSpc>
                <a:spcPct val="100000"/>
              </a:lnSpc>
            </a:pPr>
            <a:endParaRPr lang="zh-CN" altLang="en-US" sz="1800" b="0"/>
          </a:p>
        </p:txBody>
      </p:sp>
      <p:sp>
        <p:nvSpPr>
          <p:cNvPr id="328777" name="WordArt 73"/>
          <p:cNvSpPr>
            <a:spLocks noChangeArrowheads="1" noChangeShapeType="1" noTextEdit="1"/>
          </p:cNvSpPr>
          <p:nvPr/>
        </p:nvSpPr>
        <p:spPr bwMode="auto">
          <a:xfrm>
            <a:off x="4000496" y="5572140"/>
            <a:ext cx="2808288" cy="812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>
              <a:defRPr/>
            </a:pPr>
            <a:r>
              <a:rPr lang="en-US" altLang="zh-CN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/>
                <a:ea typeface="华文新魏"/>
              </a:rPr>
              <a:t>——   </a:t>
            </a:r>
            <a:r>
              <a:rPr lang="zh-CN" altLang="en-US" sz="3600" b="1" kern="1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/>
                <a:ea typeface="华文新魏"/>
              </a:rPr>
              <a:t>树 坑。</a:t>
            </a:r>
          </a:p>
        </p:txBody>
      </p:sp>
      <p:sp>
        <p:nvSpPr>
          <p:cNvPr id="11" name="标题 1"/>
          <p:cNvSpPr txBox="1">
            <a:spLocks/>
          </p:cNvSpPr>
          <p:nvPr/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研究背景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8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8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285720" y="2714620"/>
            <a:ext cx="8858280" cy="1470025"/>
          </a:xfrm>
        </p:spPr>
        <p:txBody>
          <a:bodyPr>
            <a:normAutofit/>
          </a:bodyPr>
          <a:lstStyle/>
          <a:p>
            <a:r>
              <a:rPr lang="zh-CN" altLang="en-US" sz="5400" b="1" dirty="0" smtClean="0"/>
              <a:t>科学调查方法</a:t>
            </a:r>
            <a:endParaRPr lang="zh-CN" altLang="en-US" sz="5400" b="1" dirty="0"/>
          </a:p>
        </p:txBody>
      </p:sp>
      <p:sp>
        <p:nvSpPr>
          <p:cNvPr id="6" name="矩形 5"/>
          <p:cNvSpPr/>
          <p:nvPr/>
        </p:nvSpPr>
        <p:spPr>
          <a:xfrm>
            <a:off x="571472" y="285728"/>
            <a:ext cx="857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</a:rPr>
              <a:t>2017</a:t>
            </a:r>
            <a:r>
              <a:rPr lang="zh-CN" altLang="en-US" sz="3600" b="1" dirty="0" smtClean="0">
                <a:solidFill>
                  <a:schemeClr val="bg1"/>
                </a:solidFill>
              </a:rPr>
              <a:t>年北京市中小学环境教育系列活动</a:t>
            </a:r>
            <a:endParaRPr lang="zh-CN" altLang="en-US" sz="4000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323850" y="1125538"/>
            <a:ext cx="8569325" cy="4486275"/>
            <a:chOff x="204" y="709"/>
            <a:chExt cx="5398" cy="2826"/>
          </a:xfrm>
        </p:grpSpPr>
        <p:sp>
          <p:nvSpPr>
            <p:cNvPr id="13318" name="Rectangle 13"/>
            <p:cNvSpPr>
              <a:spLocks noChangeArrowheads="1"/>
            </p:cNvSpPr>
            <p:nvPr/>
          </p:nvSpPr>
          <p:spPr bwMode="auto">
            <a:xfrm>
              <a:off x="1194" y="1585"/>
              <a:ext cx="852" cy="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zh-CN" altLang="en-US"/>
            </a:p>
          </p:txBody>
        </p:sp>
        <p:pic>
          <p:nvPicPr>
            <p:cNvPr id="13319" name="Picture 43" descr="照片 001"/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204" y="709"/>
              <a:ext cx="1270" cy="1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0" name="Picture 44" descr="照片 00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619" y="709"/>
              <a:ext cx="1224" cy="10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1" name="Picture 45" descr="照片 006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971" y="709"/>
              <a:ext cx="1270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2" name="Picture 47" descr="照片 019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4377" y="709"/>
              <a:ext cx="1225" cy="10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3" name="Picture 48" descr="照片 025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204" y="2233"/>
              <a:ext cx="1271" cy="1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4" name="Picture 49" descr="照片 028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610" y="2205"/>
              <a:ext cx="1225" cy="1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5" name="Picture 50" descr="照片 038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2971" y="2220"/>
              <a:ext cx="1224" cy="1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26" name="Picture 51" descr="照片 039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4377" y="2251"/>
              <a:ext cx="1224" cy="1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7" name="Rectangle 52"/>
            <p:cNvSpPr>
              <a:spLocks noChangeArrowheads="1"/>
            </p:cNvSpPr>
            <p:nvPr/>
          </p:nvSpPr>
          <p:spPr bwMode="auto">
            <a:xfrm>
              <a:off x="475" y="1788"/>
              <a:ext cx="7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 eaLnBrk="1">
                <a:lnSpc>
                  <a:spcPct val="100000"/>
                </a:lnSpc>
              </a:pPr>
              <a:r>
                <a:rPr lang="zh-CN" altLang="en-US" sz="1800"/>
                <a:t>树坑原貌</a:t>
              </a:r>
              <a:r>
                <a:rPr lang="zh-CN" altLang="en-US" sz="1800" b="0"/>
                <a:t> </a:t>
              </a:r>
            </a:p>
          </p:txBody>
        </p:sp>
        <p:sp>
          <p:nvSpPr>
            <p:cNvPr id="13328" name="Rectangle 53"/>
            <p:cNvSpPr>
              <a:spLocks noChangeArrowheads="1"/>
            </p:cNvSpPr>
            <p:nvPr/>
          </p:nvSpPr>
          <p:spPr bwMode="auto">
            <a:xfrm>
              <a:off x="1837" y="1797"/>
              <a:ext cx="73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 eaLnBrk="1">
                <a:lnSpc>
                  <a:spcPct val="100000"/>
                </a:lnSpc>
              </a:pPr>
              <a:r>
                <a:rPr lang="zh-CN" altLang="en-US" sz="1800"/>
                <a:t>种植野草</a:t>
              </a:r>
              <a:r>
                <a:rPr lang="zh-CN" altLang="en-US" sz="1800" b="0"/>
                <a:t> </a:t>
              </a:r>
            </a:p>
          </p:txBody>
        </p:sp>
        <p:sp>
          <p:nvSpPr>
            <p:cNvPr id="13329" name="Rectangle 54"/>
            <p:cNvSpPr>
              <a:spLocks noChangeArrowheads="1"/>
            </p:cNvSpPr>
            <p:nvPr/>
          </p:nvSpPr>
          <p:spPr bwMode="auto">
            <a:xfrm>
              <a:off x="3006" y="1778"/>
              <a:ext cx="118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 eaLnBrk="1">
                <a:lnSpc>
                  <a:spcPct val="100000"/>
                </a:lnSpc>
              </a:pPr>
              <a:r>
                <a:rPr lang="zh-CN" altLang="en-US" sz="1800"/>
                <a:t>种好的</a:t>
              </a:r>
              <a:r>
                <a:rPr lang="en-US" altLang="zh-CN" sz="1800"/>
                <a:t>14</a:t>
              </a:r>
              <a:r>
                <a:rPr lang="zh-CN" altLang="en-US" sz="1800"/>
                <a:t>棵野草</a:t>
              </a:r>
              <a:r>
                <a:rPr lang="zh-CN" altLang="en-US" sz="1800" b="0"/>
                <a:t> </a:t>
              </a:r>
            </a:p>
          </p:txBody>
        </p:sp>
        <p:sp>
          <p:nvSpPr>
            <p:cNvPr id="13330" name="Rectangle 55"/>
            <p:cNvSpPr>
              <a:spLocks noChangeArrowheads="1"/>
            </p:cNvSpPr>
            <p:nvPr/>
          </p:nvSpPr>
          <p:spPr bwMode="auto">
            <a:xfrm>
              <a:off x="4593" y="1769"/>
              <a:ext cx="88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 eaLnBrk="1">
                <a:lnSpc>
                  <a:spcPct val="100000"/>
                </a:lnSpc>
              </a:pPr>
              <a:r>
                <a:rPr lang="zh-CN" altLang="en-US" sz="1800"/>
                <a:t>种“孔雀草”</a:t>
              </a:r>
              <a:r>
                <a:rPr lang="zh-CN" altLang="en-US" sz="1800" b="0"/>
                <a:t> </a:t>
              </a:r>
            </a:p>
          </p:txBody>
        </p:sp>
        <p:sp>
          <p:nvSpPr>
            <p:cNvPr id="13331" name="Rectangle 56"/>
            <p:cNvSpPr>
              <a:spLocks noChangeArrowheads="1"/>
            </p:cNvSpPr>
            <p:nvPr/>
          </p:nvSpPr>
          <p:spPr bwMode="auto">
            <a:xfrm>
              <a:off x="276" y="3304"/>
              <a:ext cx="117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 eaLnBrk="1">
                <a:lnSpc>
                  <a:spcPct val="100000"/>
                </a:lnSpc>
              </a:pPr>
              <a:r>
                <a:rPr lang="zh-CN" altLang="en-US" sz="1800"/>
                <a:t>种好的“孔雀草”</a:t>
              </a:r>
              <a:r>
                <a:rPr lang="zh-CN" altLang="en-US" sz="1800" b="0"/>
                <a:t> </a:t>
              </a:r>
            </a:p>
          </p:txBody>
        </p:sp>
        <p:sp>
          <p:nvSpPr>
            <p:cNvPr id="13332" name="Rectangle 57"/>
            <p:cNvSpPr>
              <a:spLocks noChangeArrowheads="1"/>
            </p:cNvSpPr>
            <p:nvPr/>
          </p:nvSpPr>
          <p:spPr bwMode="auto">
            <a:xfrm>
              <a:off x="1610" y="3303"/>
              <a:ext cx="120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 eaLnBrk="1">
                <a:lnSpc>
                  <a:spcPct val="100000"/>
                </a:lnSpc>
              </a:pPr>
              <a:r>
                <a:rPr lang="zh-CN" altLang="en-US" sz="1800"/>
                <a:t> 准备的蔬菜种子</a:t>
              </a:r>
              <a:r>
                <a:rPr lang="zh-CN" altLang="en-US" sz="1800" b="0"/>
                <a:t> </a:t>
              </a:r>
            </a:p>
          </p:txBody>
        </p:sp>
        <p:sp>
          <p:nvSpPr>
            <p:cNvPr id="13333" name="Rectangle 58"/>
            <p:cNvSpPr>
              <a:spLocks noChangeArrowheads="1"/>
            </p:cNvSpPr>
            <p:nvPr/>
          </p:nvSpPr>
          <p:spPr bwMode="auto">
            <a:xfrm>
              <a:off x="3351" y="3295"/>
              <a:ext cx="56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 eaLnBrk="1">
                <a:lnSpc>
                  <a:spcPct val="100000"/>
                </a:lnSpc>
              </a:pPr>
              <a:r>
                <a:rPr lang="zh-CN" altLang="en-US" sz="1800"/>
                <a:t>松   土</a:t>
              </a:r>
              <a:r>
                <a:rPr lang="zh-CN" altLang="en-US" sz="1800" b="0"/>
                <a:t> </a:t>
              </a:r>
            </a:p>
          </p:txBody>
        </p:sp>
        <p:sp>
          <p:nvSpPr>
            <p:cNvPr id="13334" name="Rectangle 59"/>
            <p:cNvSpPr>
              <a:spLocks noChangeArrowheads="1"/>
            </p:cNvSpPr>
            <p:nvPr/>
          </p:nvSpPr>
          <p:spPr bwMode="auto">
            <a:xfrm>
              <a:off x="4604" y="3294"/>
              <a:ext cx="60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 eaLnBrk="1">
                <a:lnSpc>
                  <a:spcPct val="100000"/>
                </a:lnSpc>
              </a:pPr>
              <a:r>
                <a:rPr lang="zh-CN" altLang="en-US" sz="1800" b="0"/>
                <a:t> </a:t>
              </a:r>
              <a:r>
                <a:rPr lang="zh-CN" altLang="en-US" sz="1800"/>
                <a:t>播   种</a:t>
              </a:r>
              <a:r>
                <a:rPr lang="zh-CN" altLang="en-US" sz="1800" b="0"/>
                <a:t> </a:t>
              </a:r>
            </a:p>
          </p:txBody>
        </p:sp>
      </p:grpSp>
      <p:sp>
        <p:nvSpPr>
          <p:cNvPr id="27" name="标题 1"/>
          <p:cNvSpPr txBox="1">
            <a:spLocks/>
          </p:cNvSpPr>
          <p:nvPr/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实验设计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250825" y="1916113"/>
            <a:ext cx="8570913" cy="2906712"/>
            <a:chOff x="158" y="1206"/>
            <a:chExt cx="5399" cy="1831"/>
          </a:xfrm>
        </p:grpSpPr>
        <p:sp>
          <p:nvSpPr>
            <p:cNvPr id="14342" name="Rectangle 8"/>
            <p:cNvSpPr>
              <a:spLocks noChangeArrowheads="1"/>
            </p:cNvSpPr>
            <p:nvPr/>
          </p:nvSpPr>
          <p:spPr bwMode="auto">
            <a:xfrm>
              <a:off x="1194" y="1585"/>
              <a:ext cx="852" cy="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endParaRPr lang="zh-CN" altLang="en-US"/>
            </a:p>
          </p:txBody>
        </p:sp>
        <p:sp>
          <p:nvSpPr>
            <p:cNvPr id="14343" name="Text Box 11"/>
            <p:cNvSpPr txBox="1">
              <a:spLocks noChangeArrowheads="1"/>
            </p:cNvSpPr>
            <p:nvPr/>
          </p:nvSpPr>
          <p:spPr bwMode="auto">
            <a:xfrm>
              <a:off x="158" y="1209"/>
              <a:ext cx="385" cy="146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 eaLnBrk="1">
                <a:lnSpc>
                  <a:spcPct val="100000"/>
                </a:lnSpc>
              </a:pPr>
              <a:r>
                <a:rPr lang="zh-CN" altLang="en-US" sz="2800">
                  <a:solidFill>
                    <a:srgbClr val="3366FF"/>
                  </a:solidFill>
                </a:rPr>
                <a:t>一 周 后 观 察 </a:t>
              </a:r>
            </a:p>
          </p:txBody>
        </p:sp>
        <p:pic>
          <p:nvPicPr>
            <p:cNvPr id="14344" name="Picture 12" descr="照片 059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12" y="1206"/>
              <a:ext cx="1540" cy="15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5" name="Picture 13" descr="照片 05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90" y="1220"/>
              <a:ext cx="1587" cy="1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46" name="Picture 14" descr="照片 06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14" y="1233"/>
              <a:ext cx="1543" cy="15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7" name="Rectangle 15"/>
            <p:cNvSpPr>
              <a:spLocks noChangeArrowheads="1"/>
            </p:cNvSpPr>
            <p:nvPr/>
          </p:nvSpPr>
          <p:spPr bwMode="auto">
            <a:xfrm>
              <a:off x="830" y="2787"/>
              <a:ext cx="106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 eaLnBrk="1">
                <a:lnSpc>
                  <a:spcPct val="100000"/>
                </a:lnSpc>
              </a:pPr>
              <a:r>
                <a:rPr lang="zh-CN" altLang="en-US" sz="1800" b="0"/>
                <a:t> </a:t>
              </a:r>
              <a:r>
                <a:rPr lang="zh-CN" altLang="en-US" sz="1800"/>
                <a:t>野草生长正常</a:t>
              </a:r>
              <a:r>
                <a:rPr lang="zh-CN" altLang="en-US" sz="1800" b="0"/>
                <a:t> </a:t>
              </a:r>
            </a:p>
          </p:txBody>
        </p:sp>
        <p:sp>
          <p:nvSpPr>
            <p:cNvPr id="14348" name="Rectangle 16"/>
            <p:cNvSpPr>
              <a:spLocks noChangeArrowheads="1"/>
            </p:cNvSpPr>
            <p:nvPr/>
          </p:nvSpPr>
          <p:spPr bwMode="auto">
            <a:xfrm>
              <a:off x="2281" y="2806"/>
              <a:ext cx="159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 eaLnBrk="1">
                <a:lnSpc>
                  <a:spcPct val="100000"/>
                </a:lnSpc>
              </a:pPr>
              <a:r>
                <a:rPr lang="zh-CN" altLang="en-US" sz="1800"/>
                <a:t>“孔雀草”植株生长正常</a:t>
              </a:r>
              <a:r>
                <a:rPr lang="zh-CN" altLang="en-US" sz="1800" b="0"/>
                <a:t> </a:t>
              </a:r>
            </a:p>
          </p:txBody>
        </p:sp>
        <p:sp>
          <p:nvSpPr>
            <p:cNvPr id="14349" name="Rectangle 17"/>
            <p:cNvSpPr>
              <a:spLocks noChangeArrowheads="1"/>
            </p:cNvSpPr>
            <p:nvPr/>
          </p:nvSpPr>
          <p:spPr bwMode="auto">
            <a:xfrm>
              <a:off x="4241" y="2804"/>
              <a:ext cx="1020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l" eaLnBrk="1">
                <a:lnSpc>
                  <a:spcPct val="100000"/>
                </a:lnSpc>
              </a:pPr>
              <a:r>
                <a:rPr lang="zh-CN" altLang="en-US" sz="1800"/>
                <a:t>发芽的雪里红</a:t>
              </a:r>
              <a:r>
                <a:rPr lang="zh-CN" altLang="en-US" sz="1800" b="0"/>
                <a:t> </a:t>
              </a:r>
            </a:p>
          </p:txBody>
        </p:sp>
      </p:grpSp>
      <p:sp>
        <p:nvSpPr>
          <p:cNvPr id="18" name="标题 1"/>
          <p:cNvSpPr txBox="1">
            <a:spLocks/>
          </p:cNvSpPr>
          <p:nvPr/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实验结果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>
          <a:xfrm>
            <a:off x="1571604" y="2643182"/>
            <a:ext cx="64294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科学调查方法</a:t>
            </a:r>
            <a:endParaRPr kumimoji="0" lang="en-US" altLang="zh-CN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4400" b="1" dirty="0" smtClean="0">
                <a:latin typeface="+mj-lt"/>
                <a:ea typeface="+mj-ea"/>
                <a:cs typeface="+mj-cs"/>
              </a:rPr>
              <a:t>                    ——</a:t>
            </a:r>
            <a:r>
              <a:rPr lang="zh-CN" altLang="en-US" sz="4400" b="1" dirty="0" smtClean="0">
                <a:latin typeface="+mj-lt"/>
                <a:ea typeface="+mj-ea"/>
                <a:cs typeface="+mj-cs"/>
              </a:rPr>
              <a:t>建模实验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1214422"/>
            <a:ext cx="7444519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zh-CN" altLang="en-US" sz="4400" b="1" dirty="0" smtClean="0">
                <a:effectLst>
                  <a:outerShdw dist="25400" dir="600000" algn="tl">
                    <a:srgbClr val="002060"/>
                  </a:outerShdw>
                </a:effectLst>
                <a:latin typeface="幼圆" pitchFamily="49" charset="-122"/>
                <a:ea typeface="幼圆" pitchFamily="49" charset="-122"/>
                <a:cs typeface="+mj-cs"/>
              </a:rPr>
              <a:t>对不同面料窗帘隔音效果</a:t>
            </a:r>
            <a:r>
              <a:rPr lang="zh-CN" altLang="en-US" sz="4400" b="1" dirty="0" smtClean="0">
                <a:effectLst>
                  <a:outerShdw dist="25400" dir="600000" algn="tl">
                    <a:srgbClr val="002060"/>
                  </a:outerShdw>
                </a:effectLst>
                <a:latin typeface="幼圆" pitchFamily="49" charset="-122"/>
                <a:ea typeface="幼圆" pitchFamily="49" charset="-122"/>
              </a:rPr>
              <a:t>的调查研究</a:t>
            </a:r>
            <a:endParaRPr lang="zh-CN" altLang="en-US" sz="4400" b="1" dirty="0">
              <a:effectLst>
                <a:outerShdw dist="25400" dir="600000" algn="tl">
                  <a:srgbClr val="002060"/>
                </a:outerShdw>
              </a:effectLst>
              <a:latin typeface="幼圆" pitchFamily="49" charset="-122"/>
              <a:ea typeface="幼圆" pitchFamily="49" charset="-122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1463" y="2924944"/>
            <a:ext cx="4586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pic>
        <p:nvPicPr>
          <p:cNvPr id="44033" name="图片 42" descr="靠垫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2500306"/>
            <a:ext cx="2605117" cy="2673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34" name="图片 41" descr="窗帘"/>
          <p:cNvPicPr>
            <a:picLocks noChangeAspect="1" noChangeArrowheads="1"/>
          </p:cNvPicPr>
          <p:nvPr/>
        </p:nvPicPr>
        <p:blipFill>
          <a:blip r:embed="rId5" r:link="rId6" cstate="screen"/>
          <a:srcRect/>
          <a:stretch>
            <a:fillRect/>
          </a:stretch>
        </p:blipFill>
        <p:spPr bwMode="auto">
          <a:xfrm>
            <a:off x="2214546" y="4429132"/>
            <a:ext cx="2603544" cy="210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35" name="图片 43" descr="窗帘"/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5000628" y="2500306"/>
            <a:ext cx="2221271" cy="40572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爆炸形 2 10"/>
          <p:cNvSpPr/>
          <p:nvPr/>
        </p:nvSpPr>
        <p:spPr>
          <a:xfrm>
            <a:off x="0" y="764704"/>
            <a:ext cx="5701972" cy="5688632"/>
          </a:xfrm>
          <a:prstGeom prst="irregularSeal2">
            <a:avLst/>
          </a:prstGeom>
          <a:solidFill>
            <a:schemeClr val="accent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内容占位符 3" descr="7ae8dbbd-3a3b-4afb-b5f1-54891da1c50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61743" y="4143380"/>
            <a:ext cx="318225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4" descr="48bOOOPICb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388" y="1928802"/>
            <a:ext cx="2454874" cy="17360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85720" y="1398830"/>
            <a:ext cx="5982203" cy="521681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539750" indent="-539750" algn="just" eaLnBrk="0" hangingPunct="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l"/>
              <a:tabLst>
                <a:tab pos="538163" algn="l"/>
              </a:tabLst>
              <a:defRPr/>
            </a:pP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我家毗邻长安街</a:t>
            </a:r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，深受噪音困扰</a:t>
            </a:r>
            <a:endParaRPr lang="en-US" altLang="zh-CN" sz="2400" dirty="0" smtClean="0">
              <a:latin typeface="黑体" pitchFamily="49" charset="-122"/>
              <a:ea typeface="黑体" pitchFamily="49" charset="-122"/>
            </a:endParaRPr>
          </a:p>
          <a:p>
            <a:pPr marL="539750" indent="-539750" algn="just" eaLnBrk="0" hangingPunct="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l"/>
              <a:tabLst>
                <a:tab pos="538163" algn="l"/>
              </a:tabLst>
              <a:defRPr/>
            </a:pPr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室内隔音手段：</a:t>
            </a:r>
            <a:endParaRPr lang="en-US" altLang="zh-CN" sz="2400" dirty="0" smtClean="0">
              <a:latin typeface="黑体" pitchFamily="49" charset="-122"/>
              <a:ea typeface="黑体" pitchFamily="49" charset="-122"/>
            </a:endParaRPr>
          </a:p>
          <a:p>
            <a:pPr marL="906463" lvl="1" indent="-449263">
              <a:lnSpc>
                <a:spcPct val="150000"/>
              </a:lnSpc>
              <a:buFont typeface="Wingdings" pitchFamily="2" charset="2"/>
              <a:buChar char="Ø"/>
              <a:tabLst>
                <a:tab pos="449263" algn="l"/>
              </a:tabLst>
            </a:pPr>
            <a:r>
              <a:rPr lang="zh-CN" altLang="en-US" sz="2400" dirty="0" smtClean="0">
                <a:effectLst>
                  <a:outerShdw blurRad="50800" dist="12700" dir="10800000" sx="99000" sy="99000" algn="ctr" rotWithShape="0">
                    <a:schemeClr val="tx1">
                      <a:lumMod val="65000"/>
                      <a:lumOff val="35000"/>
                      <a:alpha val="80000"/>
                    </a:schemeClr>
                  </a:outerShdw>
                </a:effectLst>
                <a:latin typeface="黑体" pitchFamily="49" charset="-122"/>
                <a:ea typeface="黑体" pitchFamily="49" charset="-122"/>
              </a:rPr>
              <a:t>双层玻璃</a:t>
            </a:r>
            <a:endParaRPr lang="en-US" altLang="zh-CN" sz="2400" dirty="0" smtClean="0">
              <a:effectLst>
                <a:outerShdw blurRad="50800" dist="12700" dir="10800000" sx="99000" sy="99000" algn="ctr" rotWithShape="0">
                  <a:schemeClr val="tx1">
                    <a:lumMod val="65000"/>
                    <a:lumOff val="35000"/>
                    <a:alpha val="80000"/>
                  </a:schemeClr>
                </a:outerShdw>
              </a:effectLst>
              <a:latin typeface="黑体" pitchFamily="49" charset="-122"/>
              <a:ea typeface="黑体" pitchFamily="49" charset="-122"/>
            </a:endParaRPr>
          </a:p>
          <a:p>
            <a:pPr marL="906463" lvl="1" indent="-449263">
              <a:lnSpc>
                <a:spcPct val="150000"/>
              </a:lnSpc>
              <a:buFont typeface="Wingdings" pitchFamily="2" charset="2"/>
              <a:buChar char="Ø"/>
              <a:tabLst>
                <a:tab pos="449263" algn="l"/>
              </a:tabLst>
            </a:pPr>
            <a:r>
              <a:rPr lang="zh-CN" altLang="en-US" sz="2400" dirty="0" smtClean="0">
                <a:effectLst>
                  <a:outerShdw blurRad="50800" dist="12700" dir="10800000" sx="99000" sy="99000" algn="ctr" rotWithShape="0">
                    <a:schemeClr val="tx1">
                      <a:lumMod val="65000"/>
                      <a:lumOff val="35000"/>
                      <a:alpha val="80000"/>
                    </a:schemeClr>
                  </a:outerShdw>
                </a:effectLst>
                <a:latin typeface="黑体" pitchFamily="49" charset="-122"/>
                <a:ea typeface="黑体" pitchFamily="49" charset="-122"/>
              </a:rPr>
              <a:t>吸音墙面；</a:t>
            </a:r>
            <a:endParaRPr lang="en-US" altLang="zh-CN" sz="2400" dirty="0" smtClean="0">
              <a:effectLst>
                <a:outerShdw blurRad="50800" dist="12700" dir="10800000" sx="99000" sy="99000" algn="ctr" rotWithShape="0">
                  <a:schemeClr val="tx1">
                    <a:lumMod val="65000"/>
                    <a:lumOff val="35000"/>
                    <a:alpha val="80000"/>
                  </a:schemeClr>
                </a:outerShdw>
              </a:effectLst>
              <a:latin typeface="黑体" pitchFamily="49" charset="-122"/>
              <a:ea typeface="黑体" pitchFamily="49" charset="-122"/>
            </a:endParaRPr>
          </a:p>
          <a:p>
            <a:pPr marL="539750" lvl="1" indent="-539750" algn="just" eaLnBrk="0" hangingPunct="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l"/>
              <a:tabLst>
                <a:tab pos="538163" algn="l"/>
                <a:tab pos="539750" algn="l"/>
              </a:tabLst>
              <a:defRPr/>
            </a:pPr>
            <a:r>
              <a:rPr lang="zh-CN" altLang="zh-CN" sz="2400" dirty="0" smtClean="0">
                <a:latin typeface="黑体" pitchFamily="49" charset="-122"/>
                <a:ea typeface="黑体" pitchFamily="49" charset="-122"/>
              </a:rPr>
              <a:t>我想到了窗帘</a:t>
            </a:r>
            <a:r>
              <a:rPr lang="zh-CN" altLang="en-US" sz="2400" dirty="0" smtClean="0">
                <a:latin typeface="黑体" pitchFamily="49" charset="-122"/>
                <a:ea typeface="黑体" pitchFamily="49" charset="-122"/>
              </a:rPr>
              <a:t>，窗帘的隔音效果如何呢</a:t>
            </a:r>
            <a:endParaRPr lang="en-US" altLang="zh-CN" sz="2400" dirty="0" smtClean="0">
              <a:effectLst>
                <a:outerShdw blurRad="50800" dist="12700" dir="10800000" sx="99000" sy="99000" algn="ctr" rotWithShape="0">
                  <a:schemeClr val="tx1">
                    <a:lumMod val="65000"/>
                    <a:lumOff val="35000"/>
                    <a:alpha val="80000"/>
                  </a:schemeClr>
                </a:outerShdw>
              </a:effectLst>
              <a:latin typeface="黑体" pitchFamily="49" charset="-122"/>
              <a:ea typeface="黑体" pitchFamily="49" charset="-122"/>
            </a:endParaRPr>
          </a:p>
          <a:p>
            <a:pPr marL="996950" lvl="2" indent="-539750" algn="just" eaLnBrk="0" hangingPunct="0">
              <a:spcBef>
                <a:spcPts val="600"/>
              </a:spcBef>
              <a:buFont typeface="Wingdings" pitchFamily="2" charset="2"/>
              <a:buChar char="l"/>
              <a:tabLst>
                <a:tab pos="538163" algn="l"/>
                <a:tab pos="539750" algn="l"/>
              </a:tabLst>
              <a:defRPr/>
            </a:pPr>
            <a:endParaRPr lang="en-US" altLang="zh-CN" sz="3200" dirty="0" smtClean="0">
              <a:solidFill>
                <a:srgbClr val="7030A0"/>
              </a:solidFill>
              <a:effectLst>
                <a:outerShdw blurRad="50800" dist="12700" dir="10800000" sx="99000" sy="99000" algn="ctr" rotWithShape="0">
                  <a:schemeClr val="tx1">
                    <a:lumMod val="65000"/>
                    <a:lumOff val="35000"/>
                    <a:alpha val="80000"/>
                  </a:schemeClr>
                </a:outerShdw>
              </a:effectLst>
              <a:latin typeface="黑体" pitchFamily="49" charset="-122"/>
              <a:ea typeface="黑体" pitchFamily="49" charset="-122"/>
            </a:endParaRPr>
          </a:p>
          <a:p>
            <a:pPr marL="539750" lvl="1" indent="-539750" algn="just" eaLnBrk="0" hangingPunct="0">
              <a:spcBef>
                <a:spcPts val="600"/>
              </a:spcBef>
              <a:buFont typeface="Wingdings" pitchFamily="2" charset="2"/>
              <a:buChar char="l"/>
              <a:tabLst>
                <a:tab pos="538163" algn="l"/>
                <a:tab pos="539750" algn="l"/>
              </a:tabLst>
              <a:defRPr/>
            </a:pPr>
            <a:endParaRPr lang="zh-CN" altLang="en-US" sz="3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marL="906463" lvl="1" indent="-449263">
              <a:tabLst>
                <a:tab pos="449263" algn="l"/>
              </a:tabLst>
            </a:pPr>
            <a:endParaRPr lang="en-US" altLang="zh-CN" sz="3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pPr algn="just" eaLnBrk="0" hangingPunct="0">
              <a:spcBef>
                <a:spcPts val="600"/>
              </a:spcBef>
              <a:defRPr/>
            </a:pPr>
            <a:endParaRPr lang="zh-CN" altLang="zh-CN" sz="3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8" name="图片 3" descr="news-20050701-0749-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857620" y="4286256"/>
            <a:ext cx="2071702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标题 1"/>
          <p:cNvSpPr txBox="1">
            <a:spLocks/>
          </p:cNvSpPr>
          <p:nvPr/>
        </p:nvSpPr>
        <p:spPr>
          <a:xfrm>
            <a:off x="64291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研究背景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sh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49" y="1500174"/>
            <a:ext cx="910731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450973" y="5143512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实验环境示意图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设计搭建实验模型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sh/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L107011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2471" y="1857364"/>
            <a:ext cx="4549529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500562" y="1571612"/>
          <a:ext cx="4500594" cy="3917012"/>
        </p:xfrm>
        <a:graphic>
          <a:graphicData uri="http://schemas.openxmlformats.org/drawingml/2006/table">
            <a:tbl>
              <a:tblPr/>
              <a:tblGrid>
                <a:gridCol w="1728047"/>
                <a:gridCol w="676193"/>
                <a:gridCol w="2096354"/>
              </a:tblGrid>
              <a:tr h="588644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名</a:t>
                      </a:r>
                      <a:r>
                        <a:rPr lang="en-US" altLang="zh-CN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   </a:t>
                      </a:r>
                      <a:r>
                        <a:rPr lang="zh-CN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称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数</a:t>
                      </a:r>
                      <a:r>
                        <a:rPr lang="en-US" altLang="zh-CN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 </a:t>
                      </a:r>
                      <a:r>
                        <a:rPr lang="zh-CN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量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备</a:t>
                      </a:r>
                      <a:r>
                        <a:rPr lang="en-US" altLang="zh-CN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   </a:t>
                      </a:r>
                      <a:r>
                        <a:rPr lang="zh-CN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注</a:t>
                      </a:r>
                      <a:endParaRPr lang="zh-CN" sz="2000" kern="1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>
                      <a:noFill/>
                    </a:lnL>
                    <a:lnR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窗帘样品</a:t>
                      </a:r>
                      <a:endParaRPr lang="zh-CN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套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共</a:t>
                      </a:r>
                      <a:r>
                        <a:rPr lang="en-US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22</a:t>
                      </a:r>
                      <a:r>
                        <a:rPr lang="zh-CN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种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声学隔音材料</a:t>
                      </a:r>
                      <a:endParaRPr lang="zh-CN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套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隔音毡和吸音棉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隔音箱</a:t>
                      </a:r>
                      <a:endParaRPr lang="zh-CN" sz="2000" kern="1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个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自制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声级计</a:t>
                      </a:r>
                      <a:endParaRPr lang="zh-CN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个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altLang="zh-CN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WS1361</a:t>
                      </a:r>
                      <a:r>
                        <a:rPr kumimoji="0" lang="zh-CN" altLang="zh-CN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型</a:t>
                      </a:r>
                      <a:endParaRPr kumimoji="0" lang="en-US" sz="2000" b="1" kern="1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计算机</a:t>
                      </a:r>
                      <a:endParaRPr lang="zh-CN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台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安装声源软件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音箱及功放</a:t>
                      </a:r>
                      <a:endParaRPr lang="zh-CN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套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zh-CN" altLang="en-US" sz="2000" b="1" kern="1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组装</a:t>
                      </a:r>
                      <a:endParaRPr kumimoji="0" lang="en-US" sz="2000" b="1" kern="1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天平</a:t>
                      </a:r>
                      <a:endParaRPr lang="zh-CN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个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称量面料重量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16046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游标卡尺</a:t>
                      </a:r>
                      <a:endParaRPr lang="zh-CN" sz="2000" kern="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en-US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1</a:t>
                      </a: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宋体"/>
                          <a:ea typeface="宋体"/>
                          <a:cs typeface="Times New Roman"/>
                        </a:rPr>
                        <a:t>个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zh-CN" sz="2000" b="1" kern="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宋体"/>
                          <a:cs typeface="Times New Roman"/>
                        </a:rPr>
                        <a:t>测量面料厚度</a:t>
                      </a:r>
                    </a:p>
                  </a:txBody>
                  <a:tcPr marL="0" marR="0" marT="0" marB="0" anchor="ctr" anchorCtr="1">
                    <a:lnL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CC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标题 1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设计搭建实验模型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sh/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54" name="Rectangle 14"/>
          <p:cNvSpPr>
            <a:spLocks noChangeArrowheads="1"/>
          </p:cNvSpPr>
          <p:nvPr/>
        </p:nvSpPr>
        <p:spPr bwMode="auto">
          <a:xfrm>
            <a:off x="9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8253" name="Object 13"/>
          <p:cNvGraphicFramePr>
            <a:graphicFrameLocks noChangeAspect="1"/>
          </p:cNvGraphicFramePr>
          <p:nvPr/>
        </p:nvGraphicFramePr>
        <p:xfrm>
          <a:off x="251521" y="2636912"/>
          <a:ext cx="3074445" cy="2592288"/>
        </p:xfrm>
        <a:graphic>
          <a:graphicData uri="http://schemas.openxmlformats.org/presentationml/2006/ole">
            <p:oleObj spid="_x0000_s10242" name="CorelDRAW" r:id="rId5" imgW="6201360" imgH="4815360" progId="">
              <p:embed/>
            </p:oleObj>
          </a:graphicData>
        </a:graphic>
      </p:graphicFrame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500815" y="2357286"/>
            <a:ext cx="1356688" cy="2861444"/>
            <a:chOff x="8294" y="3065"/>
            <a:chExt cx="1765" cy="4199"/>
          </a:xfrm>
        </p:grpSpPr>
        <p:sp>
          <p:nvSpPr>
            <p:cNvPr id="138256" name="圆角矩形标注 23"/>
            <p:cNvSpPr>
              <a:spLocks noChangeArrowheads="1"/>
            </p:cNvSpPr>
            <p:nvPr/>
          </p:nvSpPr>
          <p:spPr bwMode="auto">
            <a:xfrm>
              <a:off x="8294" y="3065"/>
              <a:ext cx="1620" cy="619"/>
            </a:xfrm>
            <a:prstGeom prst="wedgeRoundRectCallout">
              <a:avLst>
                <a:gd name="adj1" fmla="val -68519"/>
                <a:gd name="adj2" fmla="val 6380"/>
                <a:gd name="adj3" fmla="val 16667"/>
              </a:avLst>
            </a:prstGeom>
            <a:solidFill>
              <a:srgbClr val="FFF2CC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整理箱</a:t>
              </a:r>
              <a:endParaRPr kumimoji="0" 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38257" name="圆角矩形标注 24"/>
            <p:cNvSpPr>
              <a:spLocks noChangeArrowheads="1"/>
            </p:cNvSpPr>
            <p:nvPr/>
          </p:nvSpPr>
          <p:spPr bwMode="auto">
            <a:xfrm>
              <a:off x="8318" y="3927"/>
              <a:ext cx="1741" cy="892"/>
            </a:xfrm>
            <a:prstGeom prst="wedgeRoundRectCallout">
              <a:avLst>
                <a:gd name="adj1" fmla="val -85562"/>
                <a:gd name="adj2" fmla="val 1101"/>
                <a:gd name="adj3" fmla="val 16667"/>
              </a:avLst>
            </a:prstGeom>
            <a:solidFill>
              <a:srgbClr val="FFF2CC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聚酯纤维</a:t>
              </a:r>
              <a:endPara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吸音棉</a:t>
              </a:r>
              <a:endParaRPr kumimoji="0" 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38258" name="圆角矩形标注 26"/>
            <p:cNvSpPr>
              <a:spLocks noChangeArrowheads="1"/>
            </p:cNvSpPr>
            <p:nvPr/>
          </p:nvSpPr>
          <p:spPr bwMode="auto">
            <a:xfrm>
              <a:off x="8304" y="5483"/>
              <a:ext cx="1755" cy="892"/>
            </a:xfrm>
            <a:prstGeom prst="wedgeRoundRectCallout">
              <a:avLst>
                <a:gd name="adj1" fmla="val -95316"/>
                <a:gd name="adj2" fmla="val 44175"/>
                <a:gd name="adj3" fmla="val 16667"/>
              </a:avLst>
            </a:prstGeom>
            <a:solidFill>
              <a:srgbClr val="FFF2CC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聚氯乙烯</a:t>
              </a:r>
              <a:endParaRPr kumimoji="0" lang="zh-CN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隔音毡</a:t>
              </a:r>
              <a:endParaRPr kumimoji="0" 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38259" name="圆角矩形标注 27"/>
            <p:cNvSpPr>
              <a:spLocks noChangeArrowheads="1"/>
            </p:cNvSpPr>
            <p:nvPr/>
          </p:nvSpPr>
          <p:spPr bwMode="auto">
            <a:xfrm>
              <a:off x="8304" y="6645"/>
              <a:ext cx="1620" cy="619"/>
            </a:xfrm>
            <a:prstGeom prst="wedgeRoundRectCallout">
              <a:avLst>
                <a:gd name="adj1" fmla="val -128088"/>
                <a:gd name="adj2" fmla="val -64861"/>
                <a:gd name="adj3" fmla="val 16667"/>
              </a:avLst>
            </a:prstGeom>
            <a:solidFill>
              <a:srgbClr val="FFF2CC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鸡蛋棉</a:t>
              </a:r>
              <a:endParaRPr kumimoji="0" 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</p:grpSp>
      <p:pic>
        <p:nvPicPr>
          <p:cNvPr id="12" name="图片 2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852643" y="2132856"/>
            <a:ext cx="429135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直接箭头连接符 13"/>
          <p:cNvCxnSpPr>
            <a:stCxn id="138256" idx="3"/>
          </p:cNvCxnSpPr>
          <p:nvPr/>
        </p:nvCxnSpPr>
        <p:spPr>
          <a:xfrm>
            <a:off x="4745662" y="2568342"/>
            <a:ext cx="1397974" cy="289154"/>
          </a:xfrm>
          <a:prstGeom prst="straightConnector1">
            <a:avLst/>
          </a:prstGeom>
          <a:ln w="38100" cmpd="dbl">
            <a:solidFill>
              <a:schemeClr val="tx1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>
            <a:stCxn id="138257" idx="3"/>
          </p:cNvCxnSpPr>
          <p:nvPr/>
        </p:nvCxnSpPr>
        <p:spPr>
          <a:xfrm>
            <a:off x="4857751" y="3248634"/>
            <a:ext cx="373677" cy="394680"/>
          </a:xfrm>
          <a:prstGeom prst="straightConnector1">
            <a:avLst/>
          </a:prstGeom>
          <a:ln w="38100" cmpd="dbl">
            <a:solidFill>
              <a:schemeClr val="tx1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138258" idx="3"/>
          </p:cNvCxnSpPr>
          <p:nvPr/>
        </p:nvCxnSpPr>
        <p:spPr>
          <a:xfrm flipV="1">
            <a:off x="4857752" y="4143383"/>
            <a:ext cx="1033104" cy="165600"/>
          </a:xfrm>
          <a:prstGeom prst="straightConnector1">
            <a:avLst/>
          </a:prstGeom>
          <a:ln w="38100" cmpd="dbl">
            <a:solidFill>
              <a:schemeClr val="tx1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138259" idx="3"/>
          </p:cNvCxnSpPr>
          <p:nvPr/>
        </p:nvCxnSpPr>
        <p:spPr>
          <a:xfrm flipV="1">
            <a:off x="4753731" y="4357695"/>
            <a:ext cx="1532781" cy="650125"/>
          </a:xfrm>
          <a:prstGeom prst="straightConnector1">
            <a:avLst/>
          </a:prstGeom>
          <a:ln w="38100" cmpd="dbl">
            <a:solidFill>
              <a:schemeClr val="tx1"/>
            </a:solidFill>
            <a:headEnd type="none" w="med" len="med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标题 1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设计搭建实验模型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sh/>
    <p:sndAc>
      <p:stSnd>
        <p:snd r:embed="rId4" name="type.wav"/>
      </p:stSnd>
    </p:sndAc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L107011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802404" y="928670"/>
            <a:ext cx="5165585" cy="3672408"/>
          </a:xfrm>
          <a:prstGeom prst="teardrop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5" name="图片 4" descr="L107011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61391" y="3429000"/>
            <a:ext cx="4220308" cy="3429000"/>
          </a:xfrm>
          <a:prstGeom prst="ellipse">
            <a:avLst/>
          </a:prstGeom>
          <a:effectLst>
            <a:softEdge rad="63500"/>
          </a:effectLst>
        </p:spPr>
      </p:pic>
      <p:pic>
        <p:nvPicPr>
          <p:cNvPr id="7" name="图片 6" descr="L107010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17988" y="3502608"/>
            <a:ext cx="4129713" cy="3355392"/>
          </a:xfrm>
          <a:prstGeom prst="ellipse">
            <a:avLst/>
          </a:prstGeom>
          <a:effectLst>
            <a:softEdge rad="63500"/>
          </a:effectLst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实验检测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sh/>
    <p:sndAc>
      <p:stSnd>
        <p:snd r:embed="rId3" name="type.wav"/>
      </p:stSnd>
    </p:sndAc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571604" y="2714620"/>
            <a:ext cx="60864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科学调查方法小议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zh-CN" altLang="en-US" b="1" dirty="0" smtClean="0"/>
              <a:t>    </a:t>
            </a:r>
            <a:r>
              <a:rPr lang="zh-CN" altLang="en-US" b="1" dirty="0" smtClean="0">
                <a:solidFill>
                  <a:schemeClr val="bg1"/>
                </a:solidFill>
              </a:rPr>
              <a:t>环境调查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3245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dirty="0" smtClean="0"/>
              <a:t>       中小学生在生活及学习中发现环境问题，运用查询资料、实地考察、实验论证、数据统计等科学方法，形成自己的调查方案或调查报告。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572000" y="4286256"/>
            <a:ext cx="2500330" cy="57150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tx1"/>
                </a:solidFill>
              </a:rPr>
              <a:t>真实性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72000" y="4929198"/>
            <a:ext cx="2500330" cy="57150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tx1"/>
                </a:solidFill>
              </a:rPr>
              <a:t>认知性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2000" y="5572140"/>
            <a:ext cx="2500330" cy="571504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b="1" dirty="0" smtClean="0">
                <a:solidFill>
                  <a:schemeClr val="tx1"/>
                </a:solidFill>
              </a:rPr>
              <a:t>科学性</a:t>
            </a:r>
            <a:endParaRPr lang="zh-CN" altLang="en-US" sz="4000" b="1" dirty="0">
              <a:solidFill>
                <a:schemeClr val="tx1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572264" y="3786190"/>
            <a:ext cx="157163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571736" y="3714752"/>
            <a:ext cx="150019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500826" y="2285992"/>
            <a:ext cx="157163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214414" y="2285992"/>
            <a:ext cx="157163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357290" y="4429132"/>
            <a:ext cx="150019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左大括号 11"/>
          <p:cNvSpPr/>
          <p:nvPr/>
        </p:nvSpPr>
        <p:spPr>
          <a:xfrm>
            <a:off x="3786182" y="4286256"/>
            <a:ext cx="571504" cy="178595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50003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科学调查方法小议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6" descr="喂猫主图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1802" y="1285860"/>
            <a:ext cx="2880324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2285984" y="3500438"/>
            <a:ext cx="4143436" cy="590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  <a:buClr>
                <a:srgbClr val="FF0000"/>
              </a:buClr>
              <a:buFont typeface="Wingdings" pitchFamily="2" charset="2"/>
              <a:buNone/>
            </a:pPr>
            <a:r>
              <a:rPr lang="zh-CN" altLang="en-US" sz="2400" dirty="0" smtClean="0">
                <a:latin typeface="Times New Roman" pitchFamily="18" charset="0"/>
                <a:ea typeface="华文新魏" pitchFamily="2" charset="-122"/>
              </a:rPr>
              <a:t>流浪猫饮水问题</a:t>
            </a:r>
            <a:endParaRPr lang="zh-CN" altLang="en-US" sz="2400" dirty="0">
              <a:latin typeface="Times New Roman" pitchFamily="18" charset="0"/>
              <a:ea typeface="华文新魏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4414" y="4429132"/>
            <a:ext cx="6929486" cy="157163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ts val="4000"/>
              </a:lnSpc>
              <a:buFont typeface="Arial" pitchFamily="34" charset="0"/>
              <a:buChar char="•"/>
            </a:pPr>
            <a:r>
              <a:rPr lang="zh-CN" altLang="en-US" sz="3200" b="1" dirty="0" smtClean="0">
                <a:solidFill>
                  <a:schemeClr val="tx1"/>
                </a:solidFill>
              </a:rPr>
              <a:t>可以使用哪些调查方法？</a:t>
            </a:r>
            <a:endParaRPr lang="en-US" altLang="zh-CN" sz="3200" b="1" dirty="0" smtClean="0">
              <a:solidFill>
                <a:schemeClr val="tx1"/>
              </a:solidFill>
            </a:endParaRPr>
          </a:p>
          <a:p>
            <a:pPr>
              <a:lnSpc>
                <a:spcPts val="4000"/>
              </a:lnSpc>
              <a:buFont typeface="Arial" pitchFamily="34" charset="0"/>
              <a:buChar char="•"/>
            </a:pPr>
            <a:r>
              <a:rPr lang="zh-CN" altLang="en-US" sz="3200" b="1" dirty="0" smtClean="0">
                <a:solidFill>
                  <a:schemeClr val="tx1"/>
                </a:solidFill>
              </a:rPr>
              <a:t>每种调查方法中包含哪些内容？</a:t>
            </a:r>
            <a:endParaRPr lang="en-US" altLang="zh-CN" sz="3200" b="1" dirty="0" smtClean="0">
              <a:solidFill>
                <a:schemeClr val="tx1"/>
              </a:solidFill>
            </a:endParaRPr>
          </a:p>
          <a:p>
            <a:pPr>
              <a:lnSpc>
                <a:spcPts val="4000"/>
              </a:lnSpc>
              <a:buFont typeface="Arial" pitchFamily="34" charset="0"/>
              <a:buChar char="•"/>
            </a:pPr>
            <a:r>
              <a:rPr lang="zh-CN" altLang="en-US" sz="3200" b="1" dirty="0" smtClean="0">
                <a:solidFill>
                  <a:schemeClr val="tx1"/>
                </a:solidFill>
              </a:rPr>
              <a:t>请尽可能详述</a:t>
            </a:r>
            <a:r>
              <a:rPr lang="zh-CN" altLang="en-US" sz="3200" dirty="0" smtClean="0">
                <a:solidFill>
                  <a:schemeClr val="tx1"/>
                </a:solidFill>
              </a:rPr>
              <a:t>。</a:t>
            </a:r>
            <a:endParaRPr lang="zh-CN" alt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474" name="Picture 4" descr="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825" y="974725"/>
            <a:ext cx="5553075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5976938" y="974725"/>
            <a:ext cx="2735262" cy="498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4300"/>
              </a:lnSpc>
              <a:buFont typeface="Arial" pitchFamily="34" charset="0"/>
              <a:buChar char="•"/>
            </a:pPr>
            <a:r>
              <a:rPr lang="zh-CN" altLang="en-US" sz="2700" b="1"/>
              <a:t>人类在有食物而没有水的情况下，最多存活一周。</a:t>
            </a:r>
          </a:p>
          <a:p>
            <a:pPr>
              <a:lnSpc>
                <a:spcPts val="4300"/>
              </a:lnSpc>
              <a:buFont typeface="Arial" pitchFamily="34" charset="0"/>
              <a:buChar char="•"/>
            </a:pPr>
            <a:endParaRPr lang="zh-CN" altLang="en-US" sz="2700" b="1"/>
          </a:p>
          <a:p>
            <a:pPr>
              <a:lnSpc>
                <a:spcPts val="4300"/>
              </a:lnSpc>
              <a:buFont typeface="Arial" pitchFamily="34" charset="0"/>
              <a:buChar char="•"/>
            </a:pPr>
            <a:r>
              <a:rPr lang="zh-CN" altLang="en-US" sz="2700" b="1"/>
              <a:t>流浪猫有没有足够的饮用水？如果缺水，对流浪猫的健康和寿命会有什么影响？</a:t>
            </a:r>
          </a:p>
        </p:txBody>
      </p:sp>
      <p:sp>
        <p:nvSpPr>
          <p:cNvPr id="233477" name="Text Box 7"/>
          <p:cNvSpPr txBox="1">
            <a:spLocks noChangeArrowheads="1"/>
          </p:cNvSpPr>
          <p:nvPr/>
        </p:nvSpPr>
        <p:spPr bwMode="auto">
          <a:xfrm>
            <a:off x="8027988" y="6237288"/>
            <a:ext cx="865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b="1"/>
          </a:p>
        </p:txBody>
      </p:sp>
      <p:sp>
        <p:nvSpPr>
          <p:cNvPr id="233478" name="Text Box 8"/>
          <p:cNvSpPr txBox="1">
            <a:spLocks noChangeArrowheads="1"/>
          </p:cNvSpPr>
          <p:nvPr/>
        </p:nvSpPr>
        <p:spPr bwMode="auto">
          <a:xfrm>
            <a:off x="8712200" y="64008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hlinkClick r:id="rId3" action="ppaction://hlinksldjump"/>
              </a:rPr>
              <a:t>❀</a:t>
            </a:r>
            <a:endParaRPr lang="en-US" altLang="zh-CN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57147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研究背景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Text Box 5"/>
          <p:cNvSpPr txBox="1">
            <a:spLocks noChangeArrowheads="1"/>
          </p:cNvSpPr>
          <p:nvPr/>
        </p:nvSpPr>
        <p:spPr bwMode="auto">
          <a:xfrm>
            <a:off x="684213" y="1147763"/>
            <a:ext cx="8208962" cy="4708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 smtClean="0"/>
              <a:t>长期观察：                </a:t>
            </a:r>
            <a:r>
              <a:rPr lang="zh-CN" altLang="en-US" sz="4000" b="1" dirty="0"/>
              <a:t>你在哪？</a:t>
            </a:r>
          </a:p>
          <a:p>
            <a:pPr>
              <a:lnSpc>
                <a:spcPct val="150000"/>
              </a:lnSpc>
            </a:pPr>
            <a:r>
              <a:rPr lang="zh-CN" altLang="en-US" sz="4000" b="1" dirty="0"/>
              <a:t>科学试验：  </a:t>
            </a:r>
            <a:r>
              <a:rPr lang="zh-CN" altLang="en-US" sz="4000" b="1" dirty="0" smtClean="0"/>
              <a:t>              </a:t>
            </a:r>
            <a:r>
              <a:rPr lang="zh-CN" altLang="en-US" sz="4000" b="1" dirty="0"/>
              <a:t>你渴吗？</a:t>
            </a:r>
          </a:p>
          <a:p>
            <a:pPr>
              <a:lnSpc>
                <a:spcPct val="150000"/>
              </a:lnSpc>
            </a:pPr>
            <a:r>
              <a:rPr lang="zh-CN" altLang="en-US" sz="4000" b="1" dirty="0" smtClean="0"/>
              <a:t>实地考察：                </a:t>
            </a:r>
            <a:r>
              <a:rPr lang="zh-CN" altLang="en-US" sz="4000" b="1" dirty="0"/>
              <a:t>你的水源在哪？</a:t>
            </a:r>
          </a:p>
          <a:p>
            <a:pPr>
              <a:lnSpc>
                <a:spcPct val="150000"/>
              </a:lnSpc>
            </a:pPr>
            <a:r>
              <a:rPr lang="zh-CN" altLang="en-US" sz="4000" b="1" dirty="0"/>
              <a:t>问卷调查：      </a:t>
            </a:r>
            <a:r>
              <a:rPr lang="zh-CN" altLang="en-US" sz="4000" b="1" dirty="0" smtClean="0"/>
              <a:t>          </a:t>
            </a:r>
            <a:r>
              <a:rPr lang="zh-CN" altLang="en-US" sz="4000" b="1" dirty="0"/>
              <a:t>谁给你水？</a:t>
            </a:r>
            <a:endParaRPr lang="en-US" altLang="zh-CN" sz="4000" b="1" dirty="0"/>
          </a:p>
          <a:p>
            <a:pPr>
              <a:lnSpc>
                <a:spcPct val="150000"/>
              </a:lnSpc>
            </a:pPr>
            <a:r>
              <a:rPr lang="zh-CN" altLang="en-US" sz="4000" b="1" dirty="0"/>
              <a:t>深入探究：        </a:t>
            </a:r>
            <a:r>
              <a:rPr lang="zh-CN" altLang="en-US" sz="4000" b="1" dirty="0" smtClean="0"/>
              <a:t>        </a:t>
            </a:r>
            <a:r>
              <a:rPr lang="zh-CN" altLang="en-US" sz="4000" b="1" dirty="0"/>
              <a:t>没有水会怎样？</a:t>
            </a:r>
          </a:p>
        </p:txBody>
      </p:sp>
      <p:pic>
        <p:nvPicPr>
          <p:cNvPr id="234499" name="Picture 7" descr="猫咪水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8038" y="1212850"/>
            <a:ext cx="1695450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4500" name="Picture 7" descr="猫咪水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0438" y="4868863"/>
            <a:ext cx="1695450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4501" name="Picture 7" descr="猫咪水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8038" y="2997200"/>
            <a:ext cx="1695450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科学方法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690" name="Picture 15" descr="肾衰竭（知网知识）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00108"/>
            <a:ext cx="65532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2691" name="Text Box 16"/>
          <p:cNvSpPr txBox="1">
            <a:spLocks noChangeArrowheads="1"/>
          </p:cNvSpPr>
          <p:nvPr/>
        </p:nvSpPr>
        <p:spPr bwMode="auto">
          <a:xfrm>
            <a:off x="2000232" y="5572140"/>
            <a:ext cx="62865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在</a:t>
            </a:r>
            <a:r>
              <a:rPr lang="zh-CN" altLang="en-US" sz="2400" b="1" dirty="0">
                <a:latin typeface="Arial" pitchFamily="34" charset="0"/>
                <a:ea typeface="楷体_GB2312" pitchFamily="49" charset="-122"/>
              </a:rPr>
              <a:t>“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中国知网</a:t>
            </a:r>
            <a:r>
              <a:rPr lang="zh-CN" altLang="en-US" sz="2400" b="1" dirty="0">
                <a:latin typeface="Arial" pitchFamily="34" charset="0"/>
                <a:ea typeface="楷体_GB2312" pitchFamily="49" charset="-122"/>
              </a:rPr>
              <a:t>”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查到的</a:t>
            </a:r>
            <a:r>
              <a:rPr lang="zh-CN" altLang="en-US" sz="2400" b="1" dirty="0">
                <a:latin typeface="Arial" pitchFamily="34" charset="0"/>
                <a:ea typeface="楷体_GB2312" pitchFamily="49" charset="-122"/>
              </a:rPr>
              <a:t>“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猫 肾衰竭</a:t>
            </a:r>
            <a:r>
              <a:rPr lang="zh-CN" altLang="en-US" sz="2400" b="1" dirty="0">
                <a:latin typeface="Arial" pitchFamily="34" charset="0"/>
                <a:ea typeface="楷体_GB2312" pitchFamily="49" charset="-122"/>
              </a:rPr>
              <a:t>”</a:t>
            </a:r>
            <a:r>
              <a:rPr lang="zh-CN" altLang="en-US" sz="2400" b="1" dirty="0" smtClean="0">
                <a:latin typeface="楷体_GB2312" pitchFamily="49" charset="-122"/>
                <a:ea typeface="楷体_GB2312" pitchFamily="49" charset="-122"/>
              </a:rPr>
              <a:t>资料</a:t>
            </a:r>
            <a:endParaRPr lang="zh-CN" altLang="en-US" sz="24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242692" name="Picture 17" descr="猫咪水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388" y="5949950"/>
            <a:ext cx="10795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2693" name="Text Box 18"/>
          <p:cNvSpPr txBox="1">
            <a:spLocks noChangeArrowheads="1"/>
          </p:cNvSpPr>
          <p:nvPr/>
        </p:nvSpPr>
        <p:spPr bwMode="auto">
          <a:xfrm>
            <a:off x="8712200" y="6400800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hlinkClick r:id="rId4" action="ppaction://hlinksldjump"/>
              </a:rPr>
              <a:t>❀</a:t>
            </a:r>
            <a:endParaRPr lang="en-US" altLang="zh-CN"/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42859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查阅资料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22" name="Picture 4" descr="流浪猫分布手绘图白色"/>
          <p:cNvPicPr>
            <a:picLocks noChangeAspect="1" noChangeArrowheads="1"/>
          </p:cNvPicPr>
          <p:nvPr/>
        </p:nvPicPr>
        <p:blipFill>
          <a:blip r:embed="rId2" cstate="screen">
            <a:lum bright="20000" contrast="40000"/>
          </a:blip>
          <a:srcRect/>
          <a:stretch>
            <a:fillRect/>
          </a:stretch>
        </p:blipFill>
        <p:spPr bwMode="auto">
          <a:xfrm>
            <a:off x="1620549" y="1142984"/>
            <a:ext cx="7523451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23" name="Text Box 6"/>
          <p:cNvSpPr txBox="1">
            <a:spLocks noChangeArrowheads="1"/>
          </p:cNvSpPr>
          <p:nvPr/>
        </p:nvSpPr>
        <p:spPr bwMode="auto">
          <a:xfrm>
            <a:off x="724232" y="2000240"/>
            <a:ext cx="55399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r>
              <a:rPr lang="zh-CN" altLang="en-US" sz="2400" b="1" dirty="0" smtClean="0">
                <a:latin typeface="华文宋体" pitchFamily="2" charset="-122"/>
                <a:ea typeface="华文宋体" pitchFamily="2" charset="-122"/>
              </a:rPr>
              <a:t>流浪</a:t>
            </a:r>
            <a:r>
              <a:rPr lang="zh-CN" altLang="en-US" sz="2400" b="1" dirty="0">
                <a:latin typeface="华文宋体" pitchFamily="2" charset="-122"/>
                <a:ea typeface="华文宋体" pitchFamily="2" charset="-122"/>
              </a:rPr>
              <a:t>猫分布图</a:t>
            </a:r>
          </a:p>
        </p:txBody>
      </p:sp>
      <p:pic>
        <p:nvPicPr>
          <p:cNvPr id="235524" name="Picture 10" descr="猫咪水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24750" y="6056313"/>
            <a:ext cx="1370013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357158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实地考察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Text Box 4"/>
          <p:cNvSpPr txBox="1">
            <a:spLocks noChangeArrowheads="1"/>
          </p:cNvSpPr>
          <p:nvPr/>
        </p:nvSpPr>
        <p:spPr bwMode="auto">
          <a:xfrm>
            <a:off x="4510088" y="765175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zh-CN" altLang="zh-CN" sz="2000"/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0" y="1214422"/>
            <a:ext cx="8675687" cy="1137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/>
              <a:t>         既然</a:t>
            </a:r>
            <a:r>
              <a:rPr lang="zh-CN" altLang="en-US" sz="2400" b="1" dirty="0"/>
              <a:t>流浪猫感到口渴，在不下雨不下雪的日子里，它们能否自己找到水源喝水呢？</a:t>
            </a:r>
          </a:p>
        </p:txBody>
      </p:sp>
      <p:pic>
        <p:nvPicPr>
          <p:cNvPr id="69638" name="Picture 6" descr="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428868"/>
            <a:ext cx="4581431" cy="366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9621" name="Rectangle 8"/>
          <p:cNvSpPr>
            <a:spLocks noChangeArrowheads="1"/>
          </p:cNvSpPr>
          <p:nvPr/>
        </p:nvSpPr>
        <p:spPr bwMode="auto">
          <a:xfrm>
            <a:off x="0" y="2486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zh-CN"/>
          </a:p>
        </p:txBody>
      </p:sp>
      <p:sp>
        <p:nvSpPr>
          <p:cNvPr id="69798" name="Text Box 166"/>
          <p:cNvSpPr txBox="1">
            <a:spLocks noChangeArrowheads="1"/>
          </p:cNvSpPr>
          <p:nvPr/>
        </p:nvSpPr>
        <p:spPr bwMode="auto">
          <a:xfrm>
            <a:off x="4572000" y="2000240"/>
            <a:ext cx="457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zh-CN" altLang="en-US" sz="2400" dirty="0"/>
              <a:t>以流浪猫的体长，它们接触不到水</a:t>
            </a:r>
          </a:p>
        </p:txBody>
      </p:sp>
      <p:sp>
        <p:nvSpPr>
          <p:cNvPr id="69799" name="Text Box 167"/>
          <p:cNvSpPr txBox="1">
            <a:spLocks noChangeArrowheads="1"/>
          </p:cNvSpPr>
          <p:nvPr/>
        </p:nvSpPr>
        <p:spPr bwMode="auto">
          <a:xfrm>
            <a:off x="4643438" y="2786058"/>
            <a:ext cx="45005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zh-CN" altLang="en-US" sz="2400" dirty="0"/>
              <a:t>流浪猫不喜欢人工处理过的水</a:t>
            </a:r>
          </a:p>
        </p:txBody>
      </p:sp>
      <p:sp>
        <p:nvSpPr>
          <p:cNvPr id="69800" name="Text Box 168"/>
          <p:cNvSpPr txBox="1">
            <a:spLocks noChangeArrowheads="1"/>
          </p:cNvSpPr>
          <p:nvPr/>
        </p:nvSpPr>
        <p:spPr bwMode="auto">
          <a:xfrm>
            <a:off x="4643438" y="3429000"/>
            <a:ext cx="45005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zh-CN" altLang="en-US" sz="2400" dirty="0"/>
              <a:t>流浪猫走出校园，难以生存</a:t>
            </a:r>
          </a:p>
        </p:txBody>
      </p:sp>
      <p:sp>
        <p:nvSpPr>
          <p:cNvPr id="69801" name="Text Box 169"/>
          <p:cNvSpPr txBox="1">
            <a:spLocks noChangeArrowheads="1"/>
          </p:cNvSpPr>
          <p:nvPr/>
        </p:nvSpPr>
        <p:spPr bwMode="auto">
          <a:xfrm>
            <a:off x="4695825" y="4643446"/>
            <a:ext cx="4448175" cy="169110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2400" dirty="0"/>
              <a:t>校园内可供流浪猫饮用的水源很少</a:t>
            </a:r>
            <a:r>
              <a:rPr lang="zh-CN" altLang="en-US" sz="2400" dirty="0" smtClean="0"/>
              <a:t>，单单</a:t>
            </a:r>
            <a:r>
              <a:rPr lang="zh-CN" altLang="en-US" sz="2400" dirty="0"/>
              <a:t>靠猫自己寻找水源，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很难解决它们的饮水问题。</a:t>
            </a:r>
          </a:p>
        </p:txBody>
      </p:sp>
      <p:sp>
        <p:nvSpPr>
          <p:cNvPr id="239665" name="Text Box 171"/>
          <p:cNvSpPr txBox="1">
            <a:spLocks noChangeArrowheads="1"/>
          </p:cNvSpPr>
          <p:nvPr/>
        </p:nvSpPr>
        <p:spPr bwMode="auto">
          <a:xfrm>
            <a:off x="8532813" y="6400800"/>
            <a:ext cx="611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hlinkClick r:id="rId3" action="ppaction://hlinksldjump"/>
              </a:rPr>
              <a:t>❀</a:t>
            </a:r>
            <a:endParaRPr lang="en-US" altLang="zh-CN"/>
          </a:p>
        </p:txBody>
      </p:sp>
      <p:sp>
        <p:nvSpPr>
          <p:cNvPr id="14" name="Rectangle 165"/>
          <p:cNvSpPr>
            <a:spLocks noChangeArrowheads="1"/>
          </p:cNvSpPr>
          <p:nvPr/>
        </p:nvSpPr>
        <p:spPr bwMode="auto">
          <a:xfrm>
            <a:off x="500034" y="214290"/>
            <a:ext cx="678661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流浪猫</a:t>
            </a:r>
            <a:r>
              <a:rPr lang="zh-CN" altLang="en-US" sz="4400" b="1" dirty="0" smtClean="0">
                <a:solidFill>
                  <a:schemeClr val="bg1"/>
                </a:solidFill>
              </a:rPr>
              <a:t>饮用水源考察结果</a:t>
            </a:r>
            <a:r>
              <a:rPr lang="zh-CN" altLang="en-US" sz="4400" dirty="0" smtClean="0">
                <a:solidFill>
                  <a:schemeClr val="bg1"/>
                </a:solidFill>
              </a:rPr>
              <a:t> 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9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9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9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9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9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9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tmFilter="0,0; .5, 1; 1, 1"/>
                                        <p:tgtEl>
                                          <p:spTgt spid="69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7" grpId="0"/>
      <p:bldP spid="69798" grpId="0"/>
      <p:bldP spid="69799" grpId="0"/>
      <p:bldP spid="69800" grpId="0"/>
      <p:bldP spid="69801" grpId="0" animBg="1"/>
      <p:bldP spid="14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5"/>
          <p:cNvSpPr>
            <a:spLocks noChangeArrowheads="1"/>
          </p:cNvSpPr>
          <p:nvPr/>
        </p:nvSpPr>
        <p:spPr bwMode="auto">
          <a:xfrm>
            <a:off x="500034" y="214290"/>
            <a:ext cx="678661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流浪猫</a:t>
            </a:r>
            <a:r>
              <a:rPr lang="zh-CN" altLang="en-US" sz="4400" b="1" dirty="0" smtClean="0">
                <a:solidFill>
                  <a:schemeClr val="bg1"/>
                </a:solidFill>
              </a:rPr>
              <a:t>饮用水源考察结果</a:t>
            </a:r>
            <a:r>
              <a:rPr lang="zh-CN" altLang="en-US" sz="4400" dirty="0" smtClean="0">
                <a:solidFill>
                  <a:schemeClr val="bg1"/>
                </a:solidFill>
              </a:rPr>
              <a:t> 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graphicFrame>
        <p:nvGraphicFramePr>
          <p:cNvPr id="3" name="Group 163"/>
          <p:cNvGraphicFramePr>
            <a:graphicFrameLocks noGrp="1"/>
          </p:cNvGraphicFramePr>
          <p:nvPr/>
        </p:nvGraphicFramePr>
        <p:xfrm>
          <a:off x="142876" y="1285860"/>
          <a:ext cx="8786842" cy="4937760"/>
        </p:xfrm>
        <a:graphic>
          <a:graphicData uri="http://schemas.openxmlformats.org/drawingml/2006/table">
            <a:tbl>
              <a:tblPr/>
              <a:tblGrid>
                <a:gridCol w="1065424"/>
                <a:gridCol w="1452851"/>
                <a:gridCol w="2097917"/>
                <a:gridCol w="1613632"/>
                <a:gridCol w="1290132"/>
                <a:gridCol w="1266886"/>
              </a:tblGrid>
              <a:tr h="6738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水源名称阿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水源位置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是否常年有水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水面距地面高度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是否位于流浪猫活动区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是否适合流浪猫饮用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32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号水池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号教学楼北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只有夏季有存水，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枯水时间占全年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3/4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40cm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是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否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329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号水池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号宿舍楼北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否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只有夏季有存水，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枯水时间占全年</a:t>
                      </a:r>
                      <a:r>
                        <a:rPr kumimoji="0" lang="en-US" altLang="zh-CN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3/4</a:t>
                      </a:r>
                      <a:endParaRPr kumimoji="0" lang="en-US" altLang="zh-CN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19cm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是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否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749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浇水龙头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各处草坪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是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洒于地面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否</a:t>
                      </a:r>
                      <a:endParaRPr kumimoji="0" lang="zh-CN" alt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否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0" y="1071547"/>
            <a:ext cx="5357818" cy="23083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  </a:t>
            </a:r>
            <a:r>
              <a:rPr lang="en-US" altLang="zh-CN" sz="2400" dirty="0" smtClean="0"/>
              <a:t> </a:t>
            </a:r>
            <a:r>
              <a:rPr lang="zh-CN" altLang="en-US" sz="2400" dirty="0" smtClean="0"/>
              <a:t>实验</a:t>
            </a:r>
            <a:r>
              <a:rPr lang="zh-CN" altLang="en-US" sz="2400" dirty="0"/>
              <a:t>用具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（</a:t>
            </a:r>
            <a:r>
              <a:rPr lang="en-US" altLang="zh-CN" sz="2400" dirty="0"/>
              <a:t>1</a:t>
            </a:r>
            <a:r>
              <a:rPr lang="zh-CN" altLang="en-US" sz="2400" dirty="0"/>
              <a:t>）盘子一个</a:t>
            </a:r>
            <a:r>
              <a:rPr lang="zh-CN" altLang="en-US" sz="2400" dirty="0" smtClean="0"/>
              <a:t>，深度</a:t>
            </a:r>
            <a:r>
              <a:rPr lang="en-US" altLang="zh-CN" sz="2400" dirty="0"/>
              <a:t>3</a:t>
            </a:r>
            <a:r>
              <a:rPr lang="zh-CN" altLang="en-US" sz="2400" dirty="0"/>
              <a:t>厘米，可以盛</a:t>
            </a:r>
            <a:r>
              <a:rPr lang="zh-CN" altLang="en-US" sz="2400" dirty="0" smtClean="0"/>
              <a:t>水，直径</a:t>
            </a:r>
            <a:r>
              <a:rPr lang="en-US" altLang="zh-CN" sz="2400" dirty="0"/>
              <a:t>18</a:t>
            </a:r>
            <a:r>
              <a:rPr lang="zh-CN" altLang="en-US" sz="2400" dirty="0" smtClean="0"/>
              <a:t>厘米。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zh-CN" altLang="en-US" sz="2400" dirty="0" smtClean="0"/>
              <a:t>（</a:t>
            </a:r>
            <a:r>
              <a:rPr lang="en-US" altLang="zh-CN" sz="2400" dirty="0"/>
              <a:t>2</a:t>
            </a:r>
            <a:r>
              <a:rPr lang="zh-CN" altLang="en-US" sz="2400" dirty="0"/>
              <a:t>）</a:t>
            </a:r>
            <a:r>
              <a:rPr lang="en-US" altLang="zh-CN" sz="2400" dirty="0"/>
              <a:t>600</a:t>
            </a:r>
            <a:r>
              <a:rPr lang="zh-CN" altLang="en-US" sz="2400" dirty="0"/>
              <a:t>毫升的矿泉水一瓶</a:t>
            </a:r>
            <a:r>
              <a:rPr lang="zh-CN" altLang="en-US" sz="2400" dirty="0" smtClean="0"/>
              <a:t>。</a:t>
            </a:r>
            <a:endParaRPr lang="zh-CN" altLang="en-US" sz="2000" dirty="0"/>
          </a:p>
        </p:txBody>
      </p:sp>
      <p:pic>
        <p:nvPicPr>
          <p:cNvPr id="67589" name="Picture 5" descr="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3429000"/>
            <a:ext cx="33115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90" name="Picture 6" descr="20100914191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063" y="1196975"/>
            <a:ext cx="3336925" cy="250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4182771" y="4071942"/>
            <a:ext cx="4961229" cy="2308324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/>
              <a:t>                     </a:t>
            </a:r>
            <a:r>
              <a:rPr lang="zh-CN" altLang="en-US" sz="2400" dirty="0"/>
              <a:t>试验步骤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  依次走访三个主要的流浪猫栖息点。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/>
              <a:t>  在每个栖息点</a:t>
            </a:r>
            <a:r>
              <a:rPr lang="zh-CN" altLang="en-US" sz="2400" dirty="0" smtClean="0"/>
              <a:t>，用</a:t>
            </a:r>
            <a:r>
              <a:rPr lang="zh-CN" altLang="en-US" sz="2400" dirty="0"/>
              <a:t>盘子装</a:t>
            </a:r>
            <a:r>
              <a:rPr lang="zh-CN" altLang="en-US" sz="2400" dirty="0" smtClean="0"/>
              <a:t>了</a:t>
            </a:r>
            <a:r>
              <a:rPr lang="en-US" altLang="zh-CN" sz="2400" dirty="0" smtClean="0"/>
              <a:t>100</a:t>
            </a:r>
            <a:r>
              <a:rPr lang="zh-CN" altLang="en-US" sz="2400" dirty="0"/>
              <a:t>毫升水</a:t>
            </a:r>
            <a:r>
              <a:rPr lang="zh-CN" altLang="en-US" sz="2400" dirty="0" smtClean="0"/>
              <a:t>，  </a:t>
            </a:r>
            <a:r>
              <a:rPr lang="zh-CN" altLang="en-US" sz="2400" dirty="0"/>
              <a:t>观察流浪猫的饮水情况</a:t>
            </a:r>
            <a:r>
              <a:rPr lang="zh-CN" altLang="en-US" sz="2400" dirty="0" smtClean="0"/>
              <a:t>。</a:t>
            </a:r>
            <a:endParaRPr lang="en-US" altLang="zh-CN" sz="2400" dirty="0"/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2714612" y="214290"/>
            <a:ext cx="614366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3400" b="1" dirty="0" smtClean="0">
                <a:solidFill>
                  <a:schemeClr val="bg1"/>
                </a:solidFill>
              </a:rPr>
              <a:t>调查</a:t>
            </a:r>
            <a:r>
              <a:rPr lang="zh-CN" altLang="en-US" sz="3400" b="1" dirty="0">
                <a:solidFill>
                  <a:schemeClr val="bg1"/>
                </a:solidFill>
              </a:rPr>
              <a:t>流浪猫是否处于口渴</a:t>
            </a:r>
            <a:r>
              <a:rPr lang="zh-CN" altLang="en-US" sz="3400" b="1" dirty="0" smtClean="0">
                <a:solidFill>
                  <a:schemeClr val="bg1"/>
                </a:solidFill>
              </a:rPr>
              <a:t>状态</a:t>
            </a:r>
            <a:endParaRPr lang="zh-CN" altLang="en-US" sz="3400" b="1" dirty="0">
              <a:solidFill>
                <a:schemeClr val="bg1"/>
              </a:solidFill>
            </a:endParaRPr>
          </a:p>
        </p:txBody>
      </p:sp>
      <p:sp>
        <p:nvSpPr>
          <p:cNvPr id="67593" name="AutoShape 9"/>
          <p:cNvSpPr>
            <a:spLocks noChangeArrowheads="1"/>
          </p:cNvSpPr>
          <p:nvPr/>
        </p:nvSpPr>
        <p:spPr bwMode="auto">
          <a:xfrm>
            <a:off x="5076825" y="2133600"/>
            <a:ext cx="433388" cy="358775"/>
          </a:xfrm>
          <a:prstGeom prst="leftRightArrow">
            <a:avLst>
              <a:gd name="adj1" fmla="val 50000"/>
              <a:gd name="adj2" fmla="val 2415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7594" name="AutoShape 10"/>
          <p:cNvSpPr>
            <a:spLocks noChangeArrowheads="1"/>
          </p:cNvSpPr>
          <p:nvPr/>
        </p:nvSpPr>
        <p:spPr bwMode="auto">
          <a:xfrm>
            <a:off x="3571868" y="5072074"/>
            <a:ext cx="433388" cy="358775"/>
          </a:xfrm>
          <a:prstGeom prst="leftRightArrow">
            <a:avLst>
              <a:gd name="adj1" fmla="val 50000"/>
              <a:gd name="adj2" fmla="val 2415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21428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实验设计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7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7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  <p:bldP spid="67591" grpId="0" animBg="1"/>
      <p:bldP spid="67592" grpId="0"/>
      <p:bldP spid="67593" grpId="0" animBg="1"/>
      <p:bldP spid="6759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642" name="Picture 4" descr="问卷家属区_conew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43550" y="214290"/>
            <a:ext cx="3600450" cy="304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643" name="Picture 5" descr="问卷小学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249487"/>
            <a:ext cx="4608513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644" name="Picture 6" descr="问卷宿舍楼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3500438"/>
            <a:ext cx="35274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45" name="Text Box 7"/>
          <p:cNvSpPr txBox="1">
            <a:spLocks noChangeArrowheads="1"/>
          </p:cNvSpPr>
          <p:nvPr/>
        </p:nvSpPr>
        <p:spPr bwMode="auto">
          <a:xfrm>
            <a:off x="0" y="1428736"/>
            <a:ext cx="55721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dirty="0"/>
              <a:t>在家属区、小学、大学生</a:t>
            </a:r>
            <a:r>
              <a:rPr lang="zh-CN" altLang="en-US" sz="2400" dirty="0" smtClean="0"/>
              <a:t>宿舍发放</a:t>
            </a:r>
            <a:r>
              <a:rPr lang="zh-CN" altLang="en-US" sz="2400" dirty="0"/>
              <a:t>问卷</a:t>
            </a:r>
          </a:p>
        </p:txBody>
      </p:sp>
      <p:sp>
        <p:nvSpPr>
          <p:cNvPr id="240646" name="Text Box 8"/>
          <p:cNvSpPr txBox="1">
            <a:spLocks noChangeArrowheads="1"/>
          </p:cNvSpPr>
          <p:nvPr/>
        </p:nvSpPr>
        <p:spPr bwMode="auto">
          <a:xfrm>
            <a:off x="8604250" y="6400800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hlinkClick r:id="rId5" action="ppaction://hlinksldjump"/>
              </a:rPr>
              <a:t>❀</a:t>
            </a:r>
            <a:endParaRPr lang="en-US" altLang="zh-CN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857224" y="0"/>
            <a:ext cx="42862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问卷调查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714" name="Picture 4" descr="改后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1000108"/>
            <a:ext cx="2237885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15" name="Picture 5" descr="改后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1000108"/>
            <a:ext cx="2256963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16" name="Text Box 6"/>
          <p:cNvSpPr txBox="1">
            <a:spLocks noChangeArrowheads="1"/>
          </p:cNvSpPr>
          <p:nvPr/>
        </p:nvSpPr>
        <p:spPr bwMode="auto">
          <a:xfrm>
            <a:off x="1357290" y="3214686"/>
            <a:ext cx="2803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ea typeface="楷体_GB2312" pitchFamily="49" charset="-122"/>
              </a:rPr>
              <a:t>我去宠物医院咨询专家</a:t>
            </a:r>
            <a:r>
              <a:rPr lang="zh-CN" altLang="en-US" dirty="0"/>
              <a:t> </a:t>
            </a:r>
          </a:p>
        </p:txBody>
      </p:sp>
      <p:sp>
        <p:nvSpPr>
          <p:cNvPr id="243717" name="Text Box 7"/>
          <p:cNvSpPr txBox="1">
            <a:spLocks noChangeArrowheads="1"/>
          </p:cNvSpPr>
          <p:nvPr/>
        </p:nvSpPr>
        <p:spPr bwMode="auto">
          <a:xfrm>
            <a:off x="4500562" y="3214686"/>
            <a:ext cx="3633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楷体_GB2312" pitchFamily="49" charset="-122"/>
                <a:ea typeface="楷体_GB2312" pitchFamily="49" charset="-122"/>
              </a:rPr>
              <a:t>藏大夫向我介绍猫缺水的后果</a:t>
            </a:r>
            <a:r>
              <a:rPr lang="zh-CN" altLang="en-US" sz="2000" dirty="0">
                <a:latin typeface="楷体_GB2312" pitchFamily="49" charset="-122"/>
                <a:ea typeface="楷体_GB2312" pitchFamily="49" charset="-122"/>
              </a:rPr>
              <a:t> </a:t>
            </a:r>
          </a:p>
        </p:txBody>
      </p:sp>
      <p:sp>
        <p:nvSpPr>
          <p:cNvPr id="73736" name="Text Box 8"/>
          <p:cNvSpPr txBox="1">
            <a:spLocks noChangeArrowheads="1"/>
          </p:cNvSpPr>
          <p:nvPr/>
        </p:nvSpPr>
        <p:spPr bwMode="auto">
          <a:xfrm>
            <a:off x="357158" y="3643314"/>
            <a:ext cx="8569325" cy="286232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2000" dirty="0"/>
              <a:t>猫如果缺水，会</a:t>
            </a:r>
            <a:r>
              <a:rPr lang="zh-CN" altLang="en-US" sz="2000" dirty="0" smtClean="0"/>
              <a:t>导致免疫力</a:t>
            </a:r>
            <a:r>
              <a:rPr lang="zh-CN" altLang="en-US" sz="2000" dirty="0"/>
              <a:t>低下</a:t>
            </a:r>
            <a:r>
              <a:rPr lang="zh-CN" altLang="en-US" sz="2000" dirty="0" smtClean="0"/>
              <a:t>，容易患病</a:t>
            </a:r>
            <a:r>
              <a:rPr lang="zh-CN" altLang="en-US" sz="2000" dirty="0"/>
              <a:t>。若缺</a:t>
            </a:r>
            <a:r>
              <a:rPr lang="zh-CN" altLang="en-US" sz="2000" dirty="0" smtClean="0"/>
              <a:t>水严重</a:t>
            </a:r>
            <a:r>
              <a:rPr lang="zh-CN" altLang="en-US" sz="2000" dirty="0"/>
              <a:t>，会影响猫的肝肾功能，导致脱水、衰竭，从而减少寿命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2000" dirty="0" smtClean="0"/>
              <a:t>在</a:t>
            </a:r>
            <a:r>
              <a:rPr lang="zh-CN" altLang="en-US" sz="2000" dirty="0"/>
              <a:t>内科病中，慢性肾功能衰竭是一种常见病，得到干净充足的水能缓解这种病。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l"/>
            </a:pPr>
            <a:r>
              <a:rPr lang="zh-CN" altLang="en-US" sz="2000" dirty="0"/>
              <a:t>猫的水分来源有两部分，除了直接饮用水以外，食物中隐含的水也能提供一定数量的水分。</a:t>
            </a:r>
          </a:p>
        </p:txBody>
      </p:sp>
      <p:sp>
        <p:nvSpPr>
          <p:cNvPr id="243719" name="Text Box 9"/>
          <p:cNvSpPr txBox="1">
            <a:spLocks noChangeArrowheads="1"/>
          </p:cNvSpPr>
          <p:nvPr/>
        </p:nvSpPr>
        <p:spPr bwMode="auto">
          <a:xfrm>
            <a:off x="8532813" y="6381750"/>
            <a:ext cx="611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hlinkClick r:id="rId4" action="ppaction://hlinksldjump"/>
              </a:rPr>
              <a:t>❀</a:t>
            </a:r>
            <a:endParaRPr lang="en-US" altLang="zh-CN"/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914400" y="0"/>
            <a:ext cx="387191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咨询专家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内容占位符 7"/>
          <p:cNvGraphicFramePr>
            <a:graphicFrameLocks noGrp="1"/>
          </p:cNvGraphicFramePr>
          <p:nvPr>
            <p:ph idx="1"/>
          </p:nvPr>
        </p:nvGraphicFramePr>
        <p:xfrm>
          <a:off x="500034" y="1785926"/>
          <a:ext cx="8229600" cy="471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357158" y="0"/>
            <a:ext cx="7872442" cy="1143000"/>
          </a:xfrm>
        </p:spPr>
        <p:txBody>
          <a:bodyPr/>
          <a:lstStyle/>
          <a:p>
            <a:pPr algn="l"/>
            <a:r>
              <a:rPr lang="zh-CN" altLang="en-US" b="1" dirty="0" smtClean="0">
                <a:solidFill>
                  <a:schemeClr val="bg1"/>
                </a:solidFill>
              </a:rPr>
              <a:t>环境调查的特点</a:t>
            </a:r>
            <a:endParaRPr lang="zh-CN" alt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B9071A2-19F1-4978-9640-694E85BBA3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graphicEl>
                                              <a:dgm id="{CB9071A2-19F1-4978-9640-694E85BBA3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graphicEl>
                                              <a:dgm id="{CB9071A2-19F1-4978-9640-694E85BBA3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3F07595-805F-4F56-82AE-EC065A93F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graphicEl>
                                              <a:dgm id="{93F07595-805F-4F56-82AE-EC065A93F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graphicEl>
                                              <a:dgm id="{93F07595-805F-4F56-82AE-EC065A93F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CDDF5F3-4342-4D59-BAFD-111CB4247B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graphicEl>
                                              <a:dgm id="{BCDDF5F3-4342-4D59-BAFD-111CB4247B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graphicEl>
                                              <a:dgm id="{BCDDF5F3-4342-4D59-BAFD-111CB4247B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3F69B9B-2AA0-4279-B30D-1E2961B9ED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graphicEl>
                                              <a:dgm id="{13F69B9B-2AA0-4279-B30D-1E2961B9ED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graphicEl>
                                              <a:dgm id="{13F69B9B-2AA0-4279-B30D-1E2961B9ED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B86D62D-9E0C-42F5-8885-E3D05193C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graphicEl>
                                              <a:dgm id="{9B86D62D-9E0C-42F5-8885-E3D05193C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graphicEl>
                                              <a:dgm id="{9B86D62D-9E0C-42F5-8885-E3D05193C7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0F7AE13-C81A-4ABE-9EA6-78B1747642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graphicEl>
                                              <a:dgm id="{00F7AE13-C81A-4ABE-9EA6-78B1747642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graphicEl>
                                              <a:dgm id="{00F7AE13-C81A-4ABE-9EA6-78B1747642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lvlOne"/>
        </p:bldSub>
      </p:bldGraphic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5"/>
          <p:cNvSpPr>
            <a:spLocks noChangeArrowheads="1"/>
          </p:cNvSpPr>
          <p:nvPr/>
        </p:nvSpPr>
        <p:spPr bwMode="auto">
          <a:xfrm>
            <a:off x="857224" y="214290"/>
            <a:ext cx="285748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研究结果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graphicFrame>
        <p:nvGraphicFramePr>
          <p:cNvPr id="74832" name="Group 80"/>
          <p:cNvGraphicFramePr>
            <a:graphicFrameLocks noGrp="1"/>
          </p:cNvGraphicFramePr>
          <p:nvPr/>
        </p:nvGraphicFramePr>
        <p:xfrm>
          <a:off x="500034" y="1357298"/>
          <a:ext cx="8318531" cy="4356448"/>
        </p:xfrm>
        <a:graphic>
          <a:graphicData uri="http://schemas.openxmlformats.org/drawingml/2006/table">
            <a:tbl>
              <a:tblPr/>
              <a:tblGrid>
                <a:gridCol w="1619491"/>
                <a:gridCol w="6699040"/>
              </a:tblGrid>
              <a:tr h="5526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方法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结果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4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科学实验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校园流浪猫处于口渴状态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386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实地考察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BIT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校园内几乎没有可供流浪猫饮用的固定水源，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仅靠猫自己寻找水源，难以解决饮水的困难。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35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调查问卷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流浪猫的饮水问题是人们关注的盲点，极少有人给流浪猫喂水。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4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咨询专家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流浪猫缺水会增加其患病危险，影响寿命，甚至危及生命。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526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查阅资料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流浪猫缺水会增加其患病危险并影响其寿命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44762" name="Picture 81" descr="猫咪水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72396" y="5929330"/>
            <a:ext cx="1152525" cy="67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763" name="Text Box 82"/>
          <p:cNvSpPr txBox="1">
            <a:spLocks noChangeArrowheads="1"/>
          </p:cNvSpPr>
          <p:nvPr/>
        </p:nvSpPr>
        <p:spPr bwMode="auto">
          <a:xfrm>
            <a:off x="8639175" y="6400800"/>
            <a:ext cx="50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hlinkClick r:id="rId3" action="ppaction://hlinksldjump"/>
              </a:rPr>
              <a:t>❀</a:t>
            </a:r>
            <a:endParaRPr lang="en-US" altLang="zh-CN" sz="240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85926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/>
              <a:t>感谢周又红老师的支持</a:t>
            </a:r>
            <a:endParaRPr lang="en-US" altLang="zh-CN" sz="4400" b="1" dirty="0" smtClean="0"/>
          </a:p>
          <a:p>
            <a:pPr algn="ctr"/>
            <a:endParaRPr lang="en-US" altLang="zh-CN" sz="4400" b="1" dirty="0" smtClean="0"/>
          </a:p>
          <a:p>
            <a:pPr algn="ctr"/>
            <a:r>
              <a:rPr lang="zh-CN" altLang="en-US" sz="4400" b="1" dirty="0" smtClean="0"/>
              <a:t>环境教育</a:t>
            </a:r>
            <a:endParaRPr lang="en-US" altLang="zh-CN" sz="4400" b="1" dirty="0" smtClean="0"/>
          </a:p>
          <a:p>
            <a:pPr algn="ctr"/>
            <a:r>
              <a:rPr lang="zh-CN" altLang="en-US" sz="4400" b="1" dirty="0" smtClean="0"/>
              <a:t>                      </a:t>
            </a:r>
            <a:endParaRPr lang="en-US" altLang="zh-CN" sz="4400" b="1" dirty="0" smtClean="0"/>
          </a:p>
          <a:p>
            <a:pPr algn="ctr"/>
            <a:r>
              <a:rPr lang="en-US" altLang="zh-CN" sz="4400" b="1" dirty="0" smtClean="0"/>
              <a:t>                         </a:t>
            </a:r>
            <a:r>
              <a:rPr lang="zh-CN" altLang="en-US" sz="4400" b="1" dirty="0" smtClean="0"/>
              <a:t>感谢有你！</a:t>
            </a:r>
            <a:endParaRPr lang="zh-CN" altLang="en-US" sz="4400" b="1" dirty="0"/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zh-CN" altLang="en-US" b="1" dirty="0" smtClean="0">
                <a:solidFill>
                  <a:schemeClr val="bg1"/>
                </a:solidFill>
              </a:rPr>
              <a:t>    环境调查的过程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</p:nvPr>
        </p:nvGraphicFramePr>
        <p:xfrm>
          <a:off x="357158" y="135729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538E7F7-15A1-4F88-95B3-5CA1EEE7F8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graphicEl>
                                              <a:dgm id="{C538E7F7-15A1-4F88-95B3-5CA1EEE7F8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graphicEl>
                                              <a:dgm id="{C538E7F7-15A1-4F88-95B3-5CA1EEE7F8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CE87B7-8ECE-418F-9B8D-FD85EF680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graphicEl>
                                              <a:dgm id="{F8CE87B7-8ECE-418F-9B8D-FD85EF680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graphicEl>
                                              <a:dgm id="{F8CE87B7-8ECE-418F-9B8D-FD85EF6801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F8AAACF-4D14-454C-A159-86EA116931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graphicEl>
                                              <a:dgm id="{2F8AAACF-4D14-454C-A159-86EA116931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graphicEl>
                                              <a:dgm id="{2F8AAACF-4D14-454C-A159-86EA116931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74098F9-CA2A-4248-9A20-B726904ED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graphicEl>
                                              <a:dgm id="{674098F9-CA2A-4248-9A20-B726904ED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graphicEl>
                                              <a:dgm id="{674098F9-CA2A-4248-9A20-B726904EDC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8C8F2C9-D453-490E-805F-700D6FF53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graphicEl>
                                              <a:dgm id="{78C8F2C9-D453-490E-805F-700D6FF53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graphicEl>
                                              <a:dgm id="{78C8F2C9-D453-490E-805F-700D6FF53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Oval 2"/>
          <p:cNvSpPr>
            <a:spLocks noChangeArrowheads="1"/>
          </p:cNvSpPr>
          <p:nvPr/>
        </p:nvSpPr>
        <p:spPr bwMode="auto">
          <a:xfrm>
            <a:off x="3203575" y="2781300"/>
            <a:ext cx="2819400" cy="1828800"/>
          </a:xfrm>
          <a:prstGeom prst="ellipse">
            <a:avLst/>
          </a:prstGeom>
          <a:solidFill>
            <a:srgbClr val="0099FF"/>
          </a:solidFill>
          <a:ln w="9525">
            <a:round/>
            <a:headEnd/>
            <a:tailEnd/>
          </a:ln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0099FF"/>
            </a:extrusionClr>
          </a:sp3d>
        </p:spPr>
        <p:txBody>
          <a:bodyPr wrap="none" anchor="ctr">
            <a:flatTx/>
          </a:bodyPr>
          <a:lstStyle/>
          <a:p>
            <a:pPr algn="ctr"/>
            <a:endParaRPr lang="zh-CN" altLang="en-US" sz="2800">
              <a:solidFill>
                <a:schemeClr val="tx2"/>
              </a:solidFill>
              <a:latin typeface="宋体" pitchFamily="2" charset="-122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>
          <a:xfrm>
            <a:off x="3308350" y="3048000"/>
            <a:ext cx="2527300" cy="954088"/>
          </a:xfrm>
        </p:spPr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rgbClr val="FFFFFF"/>
                </a:solidFill>
                <a:latin typeface="Times New Roman" pitchFamily="18" charset="0"/>
                <a:ea typeface="黑体" pitchFamily="49" charset="-122"/>
              </a:rPr>
              <a:t>调查选题</a:t>
            </a:r>
          </a:p>
        </p:txBody>
      </p:sp>
      <p:sp>
        <p:nvSpPr>
          <p:cNvPr id="161797" name="AutoShape 5"/>
          <p:cNvSpPr>
            <a:spLocks noChangeArrowheads="1"/>
          </p:cNvSpPr>
          <p:nvPr/>
        </p:nvSpPr>
        <p:spPr bwMode="auto">
          <a:xfrm>
            <a:off x="6934200" y="2971800"/>
            <a:ext cx="1752600" cy="1143000"/>
          </a:xfrm>
          <a:prstGeom prst="bevel">
            <a:avLst>
              <a:gd name="adj" fmla="val 12500"/>
            </a:avLst>
          </a:prstGeom>
          <a:solidFill>
            <a:srgbClr val="B8F2F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800">
                <a:ea typeface="华文行楷" pitchFamily="2" charset="-122"/>
              </a:rPr>
              <a:t>固体废物</a:t>
            </a:r>
          </a:p>
        </p:txBody>
      </p:sp>
      <p:sp>
        <p:nvSpPr>
          <p:cNvPr id="161799" name="AutoShape 7"/>
          <p:cNvSpPr>
            <a:spLocks noChangeArrowheads="1"/>
          </p:cNvSpPr>
          <p:nvPr/>
        </p:nvSpPr>
        <p:spPr bwMode="auto">
          <a:xfrm>
            <a:off x="1285852" y="1000108"/>
            <a:ext cx="1752600" cy="1143000"/>
          </a:xfrm>
          <a:prstGeom prst="bevel">
            <a:avLst>
              <a:gd name="adj" fmla="val 12500"/>
            </a:avLst>
          </a:prstGeom>
          <a:solidFill>
            <a:srgbClr val="B8F2F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800">
                <a:ea typeface="华文行楷" pitchFamily="2" charset="-122"/>
              </a:rPr>
              <a:t>大气环境</a:t>
            </a:r>
          </a:p>
        </p:txBody>
      </p:sp>
      <p:sp>
        <p:nvSpPr>
          <p:cNvPr id="161800" name="AutoShape 8"/>
          <p:cNvSpPr>
            <a:spLocks noChangeArrowheads="1"/>
          </p:cNvSpPr>
          <p:nvPr/>
        </p:nvSpPr>
        <p:spPr bwMode="auto">
          <a:xfrm>
            <a:off x="2143108" y="5214950"/>
            <a:ext cx="1752600" cy="1143000"/>
          </a:xfrm>
          <a:prstGeom prst="bevel">
            <a:avLst>
              <a:gd name="adj" fmla="val 12500"/>
            </a:avLst>
          </a:prstGeom>
          <a:solidFill>
            <a:srgbClr val="B8F2F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800">
                <a:latin typeface="华文行楷" pitchFamily="2" charset="-122"/>
                <a:ea typeface="华文行楷" pitchFamily="2" charset="-122"/>
              </a:rPr>
              <a:t>健康问题</a:t>
            </a:r>
          </a:p>
        </p:txBody>
      </p:sp>
      <p:sp>
        <p:nvSpPr>
          <p:cNvPr id="161801" name="AutoShape 9"/>
          <p:cNvSpPr>
            <a:spLocks noChangeArrowheads="1"/>
          </p:cNvSpPr>
          <p:nvPr/>
        </p:nvSpPr>
        <p:spPr bwMode="auto">
          <a:xfrm>
            <a:off x="5500694" y="1000108"/>
            <a:ext cx="1752600" cy="1143000"/>
          </a:xfrm>
          <a:prstGeom prst="bevel">
            <a:avLst>
              <a:gd name="adj" fmla="val 12500"/>
            </a:avLst>
          </a:prstGeom>
          <a:solidFill>
            <a:srgbClr val="B8F2F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800">
                <a:ea typeface="华文行楷" pitchFamily="2" charset="-122"/>
              </a:rPr>
              <a:t>生态问题</a:t>
            </a:r>
          </a:p>
        </p:txBody>
      </p:sp>
      <p:sp>
        <p:nvSpPr>
          <p:cNvPr id="161802" name="AutoShape 10"/>
          <p:cNvSpPr>
            <a:spLocks noChangeArrowheads="1"/>
          </p:cNvSpPr>
          <p:nvPr/>
        </p:nvSpPr>
        <p:spPr bwMode="auto">
          <a:xfrm>
            <a:off x="285720" y="3214686"/>
            <a:ext cx="1752600" cy="1143000"/>
          </a:xfrm>
          <a:prstGeom prst="bevel">
            <a:avLst>
              <a:gd name="adj" fmla="val 12500"/>
            </a:avLst>
          </a:prstGeom>
          <a:solidFill>
            <a:srgbClr val="B8F2F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800">
                <a:latin typeface="华文行楷" pitchFamily="2" charset="-122"/>
                <a:ea typeface="华文行楷" pitchFamily="2" charset="-122"/>
              </a:rPr>
              <a:t>水环境</a:t>
            </a:r>
          </a:p>
        </p:txBody>
      </p:sp>
      <p:sp>
        <p:nvSpPr>
          <p:cNvPr id="161803" name="AutoShape 11"/>
          <p:cNvSpPr>
            <a:spLocks noChangeArrowheads="1"/>
          </p:cNvSpPr>
          <p:nvPr/>
        </p:nvSpPr>
        <p:spPr bwMode="auto">
          <a:xfrm>
            <a:off x="5929322" y="5143512"/>
            <a:ext cx="1752600" cy="1143000"/>
          </a:xfrm>
          <a:prstGeom prst="bevel">
            <a:avLst>
              <a:gd name="adj" fmla="val 12500"/>
            </a:avLst>
          </a:prstGeom>
          <a:solidFill>
            <a:srgbClr val="B8F2F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800" dirty="0">
                <a:ea typeface="华文行楷" pitchFamily="2" charset="-122"/>
              </a:rPr>
              <a:t>植物植被</a:t>
            </a:r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 flipH="1" flipV="1">
            <a:off x="2786050" y="2285992"/>
            <a:ext cx="642942" cy="771524"/>
          </a:xfrm>
          <a:prstGeom prst="line">
            <a:avLst/>
          </a:prstGeom>
          <a:noFill/>
          <a:ln w="76200">
            <a:solidFill>
              <a:srgbClr val="F20202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 flipV="1">
            <a:off x="5638800" y="2214554"/>
            <a:ext cx="433398" cy="757246"/>
          </a:xfrm>
          <a:prstGeom prst="line">
            <a:avLst/>
          </a:prstGeom>
          <a:noFill/>
          <a:ln w="76200">
            <a:solidFill>
              <a:srgbClr val="F20202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>
            <a:off x="6019800" y="3581400"/>
            <a:ext cx="914400" cy="0"/>
          </a:xfrm>
          <a:prstGeom prst="line">
            <a:avLst/>
          </a:prstGeom>
          <a:noFill/>
          <a:ln w="76200">
            <a:solidFill>
              <a:srgbClr val="F20202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53263" name="Line 15"/>
          <p:cNvSpPr>
            <a:spLocks noChangeShapeType="1"/>
          </p:cNvSpPr>
          <p:nvPr/>
        </p:nvSpPr>
        <p:spPr bwMode="auto">
          <a:xfrm>
            <a:off x="5638800" y="4267200"/>
            <a:ext cx="647712" cy="733436"/>
          </a:xfrm>
          <a:prstGeom prst="line">
            <a:avLst/>
          </a:prstGeom>
          <a:noFill/>
          <a:ln w="76200">
            <a:solidFill>
              <a:srgbClr val="F20202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53264" name="Line 16"/>
          <p:cNvSpPr>
            <a:spLocks noChangeShapeType="1"/>
          </p:cNvSpPr>
          <p:nvPr/>
        </p:nvSpPr>
        <p:spPr bwMode="auto">
          <a:xfrm flipH="1">
            <a:off x="3357554" y="4500570"/>
            <a:ext cx="428628" cy="714380"/>
          </a:xfrm>
          <a:prstGeom prst="line">
            <a:avLst/>
          </a:prstGeom>
          <a:noFill/>
          <a:ln w="76200">
            <a:solidFill>
              <a:srgbClr val="F20202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53265" name="Line 17"/>
          <p:cNvSpPr>
            <a:spLocks noChangeShapeType="1"/>
          </p:cNvSpPr>
          <p:nvPr/>
        </p:nvSpPr>
        <p:spPr bwMode="auto">
          <a:xfrm flipH="1">
            <a:off x="2000232" y="3714752"/>
            <a:ext cx="966790" cy="45719"/>
          </a:xfrm>
          <a:prstGeom prst="line">
            <a:avLst/>
          </a:prstGeom>
          <a:noFill/>
          <a:ln w="76200">
            <a:solidFill>
              <a:srgbClr val="F20202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zh-CN" altLang="en-US"/>
          </a:p>
        </p:txBody>
      </p:sp>
      <p:sp>
        <p:nvSpPr>
          <p:cNvPr id="27" name="标题 1"/>
          <p:cNvSpPr txBox="1">
            <a:spLocks/>
          </p:cNvSpPr>
          <p:nvPr/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环境选题方向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1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1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1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1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1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7" grpId="0" bldLvl="0" animBg="1" autoUpdateAnimBg="0"/>
      <p:bldP spid="161799" grpId="0" bldLvl="0" animBg="1" autoUpdateAnimBg="0"/>
      <p:bldP spid="161800" grpId="0" bldLvl="0" animBg="1" autoUpdateAnimBg="0"/>
      <p:bldP spid="161801" grpId="0" bldLvl="0" animBg="1" autoUpdateAnimBg="0"/>
      <p:bldP spid="161802" grpId="0" bldLvl="0" animBg="1" autoUpdateAnimBg="0"/>
      <p:bldP spid="161803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22" name="Group 2"/>
          <p:cNvGraphicFramePr>
            <a:graphicFrameLocks noGrp="1"/>
          </p:cNvGraphicFramePr>
          <p:nvPr/>
        </p:nvGraphicFramePr>
        <p:xfrm>
          <a:off x="357158" y="1357298"/>
          <a:ext cx="8534431" cy="4889248"/>
        </p:xfrm>
        <a:graphic>
          <a:graphicData uri="http://schemas.openxmlformats.org/drawingml/2006/table">
            <a:tbl>
              <a:tblPr/>
              <a:tblGrid>
                <a:gridCol w="571504"/>
                <a:gridCol w="842289"/>
                <a:gridCol w="3085954"/>
                <a:gridCol w="4034684"/>
              </a:tblGrid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编号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题目</a:t>
                      </a:r>
                      <a:endParaRPr kumimoji="0" lang="zh-CN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重点内容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选题依据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886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水污染，水资源，水体富营养化，水处理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是学生第二位关心的环境问题；相关实验较多，贴近学生生活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1776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大气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大气层，大气污染，酸雨，二氧化碳与全球变暖，臭氧层受损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是学生第一位关心的环境问题，有一些相关实验，也是城市中最为严重的环境问题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96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噪声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噪声标准，噪声测定，噪声源和危害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是目前城市居民向环保部门投诉最多的环境问题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6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itchFamily="2" charset="-122"/>
                          <a:ea typeface="宋体" pitchFamily="2" charset="-122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固废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白色污染，过度包装，一次性用品，工业废渣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与学生生活密切相关，可以很快地从小事做起，人人从自己做起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1240" name="Text Box 40"/>
          <p:cNvSpPr txBox="1">
            <a:spLocks noChangeArrowheads="1"/>
          </p:cNvSpPr>
          <p:nvPr/>
        </p:nvSpPr>
        <p:spPr bwMode="auto">
          <a:xfrm>
            <a:off x="1214414" y="214290"/>
            <a:ext cx="479744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4400" b="1" dirty="0" smtClean="0">
                <a:solidFill>
                  <a:schemeClr val="bg1"/>
                </a:solidFill>
                <a:latin typeface="Times New Roman" pitchFamily="18" charset="0"/>
              </a:rPr>
              <a:t>调查题目</a:t>
            </a:r>
            <a:r>
              <a:rPr lang="zh-CN" sz="4400" b="1" dirty="0" smtClean="0">
                <a:solidFill>
                  <a:schemeClr val="bg1"/>
                </a:solidFill>
                <a:latin typeface="Times New Roman" pitchFamily="18" charset="0"/>
              </a:rPr>
              <a:t>选择</a:t>
            </a:r>
            <a:endParaRPr lang="zh-CN" altLang="en-US" sz="44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</TotalTime>
  <Words>2424</Words>
  <PresentationFormat>全屏显示(4:3)</PresentationFormat>
  <Paragraphs>447</Paragraphs>
  <Slides>61</Slides>
  <Notes>6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61</vt:i4>
      </vt:variant>
    </vt:vector>
  </HeadingPairs>
  <TitlesOfParts>
    <vt:vector size="63" baseType="lpstr">
      <vt:lpstr>Office 主题</vt:lpstr>
      <vt:lpstr>CorelDRAW</vt:lpstr>
      <vt:lpstr>幻灯片 1</vt:lpstr>
      <vt:lpstr>幻灯片 2</vt:lpstr>
      <vt:lpstr>幻灯片 3</vt:lpstr>
      <vt:lpstr>科学调查方法</vt:lpstr>
      <vt:lpstr>    环境调查</vt:lpstr>
      <vt:lpstr>环境调查的特点</vt:lpstr>
      <vt:lpstr>    环境调查的过程</vt:lpstr>
      <vt:lpstr>调查选题</vt:lpstr>
      <vt:lpstr>幻灯片 9</vt:lpstr>
      <vt:lpstr>幻灯片 10</vt:lpstr>
      <vt:lpstr>调查题目案例</vt:lpstr>
      <vt:lpstr>调查方法选择</vt:lpstr>
      <vt:lpstr>调查方法选择案例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发现问题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 关    于 “让北京的树坑绿起来”  的调查研究 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  <vt:lpstr>幻灯片 58</vt:lpstr>
      <vt:lpstr>幻灯片 59</vt:lpstr>
      <vt:lpstr>幻灯片 60</vt:lpstr>
      <vt:lpstr>幻灯片 61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lenovo</dc:creator>
  <cp:lastModifiedBy>lenovo</cp:lastModifiedBy>
  <cp:revision>63</cp:revision>
  <dcterms:created xsi:type="dcterms:W3CDTF">2017-03-31T02:23:26Z</dcterms:created>
  <dcterms:modified xsi:type="dcterms:W3CDTF">2017-04-06T02:29:46Z</dcterms:modified>
</cp:coreProperties>
</file>