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305" r:id="rId3"/>
    <p:sldId id="268" r:id="rId4"/>
    <p:sldId id="267" r:id="rId5"/>
    <p:sldId id="323" r:id="rId6"/>
    <p:sldId id="257" r:id="rId7"/>
    <p:sldId id="258" r:id="rId8"/>
    <p:sldId id="294" r:id="rId9"/>
    <p:sldId id="274" r:id="rId10"/>
    <p:sldId id="295" r:id="rId11"/>
    <p:sldId id="275" r:id="rId12"/>
    <p:sldId id="280" r:id="rId13"/>
    <p:sldId id="296" r:id="rId14"/>
    <p:sldId id="261" r:id="rId15"/>
    <p:sldId id="260" r:id="rId16"/>
    <p:sldId id="277" r:id="rId17"/>
    <p:sldId id="324" r:id="rId18"/>
    <p:sldId id="325" r:id="rId19"/>
    <p:sldId id="306" r:id="rId20"/>
    <p:sldId id="307" r:id="rId21"/>
    <p:sldId id="263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-71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2017/4/6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04875" y="873125"/>
            <a:ext cx="10711815" cy="2387600"/>
          </a:xfrm>
        </p:spPr>
        <p:txBody>
          <a:bodyPr/>
          <a:lstStyle/>
          <a:p>
            <a:r>
              <a:rPr lang="zh-CN" altLang="en-US" sz="5400" b="1" dirty="0" smtClean="0">
                <a:solidFill>
                  <a:srgbClr val="003D68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rPr>
              <a:t>北京市中小学生环境教育系列活动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07869" y="3184439"/>
            <a:ext cx="9144000" cy="1655762"/>
          </a:xfrm>
        </p:spPr>
        <p:txBody>
          <a:bodyPr anchor="b" anchorCtr="0">
            <a:normAutofit/>
          </a:bodyPr>
          <a:lstStyle/>
          <a:p>
            <a:pPr algn="ctr">
              <a:lnSpc>
                <a:spcPct val="55000"/>
              </a:lnSpc>
              <a:spcBef>
                <a:spcPts val="1000"/>
              </a:spcBef>
              <a:spcAft>
                <a:spcPts val="0"/>
              </a:spcAft>
            </a:pP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en-US" altLang="zh-CN" sz="3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2017</a:t>
            </a:r>
            <a:r>
              <a:rPr lang="zh-CN" altLang="en-US" sz="3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3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3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3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30</a:t>
            </a:r>
            <a:r>
              <a:rPr lang="zh-CN" altLang="en-US" sz="3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日</a:t>
            </a:r>
          </a:p>
        </p:txBody>
      </p:sp>
      <p:sp>
        <p:nvSpPr>
          <p:cNvPr id="7" name="矩形 6"/>
          <p:cNvSpPr/>
          <p:nvPr/>
        </p:nvSpPr>
        <p:spPr>
          <a:xfrm>
            <a:off x="-2857" y="6560820"/>
            <a:ext cx="12201525" cy="2997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57150" y="1504315"/>
            <a:ext cx="12077700" cy="19050"/>
          </a:xfrm>
          <a:prstGeom prst="straightConnector1">
            <a:avLst/>
          </a:prstGeom>
          <a:ln w="57150">
            <a:solidFill>
              <a:srgbClr val="003D6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 descr="logo定"/>
          <p:cNvPicPr>
            <a:picLocks noChangeAspect="1"/>
          </p:cNvPicPr>
          <p:nvPr/>
        </p:nvPicPr>
        <p:blipFill>
          <a:blip r:embed="rId2"/>
          <a:srcRect l="14465" t="12460" r="13036" b="11730"/>
          <a:stretch>
            <a:fillRect/>
          </a:stretch>
        </p:blipFill>
        <p:spPr>
          <a:xfrm>
            <a:off x="10511155" y="296545"/>
            <a:ext cx="1105535" cy="1078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645" y="195580"/>
            <a:ext cx="6186805" cy="41173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825" y="3155315"/>
            <a:ext cx="6017895" cy="361061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箭头连接符 16"/>
          <p:cNvCxnSpPr/>
          <p:nvPr/>
        </p:nvCxnSpPr>
        <p:spPr>
          <a:xfrm flipV="1">
            <a:off x="57150" y="1504315"/>
            <a:ext cx="12077700" cy="19050"/>
          </a:xfrm>
          <a:prstGeom prst="straightConnector1">
            <a:avLst/>
          </a:prstGeom>
          <a:ln w="57150">
            <a:solidFill>
              <a:srgbClr val="003D6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-2857" y="6560820"/>
            <a:ext cx="12201525" cy="2997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838200" y="2059940"/>
            <a:ext cx="10515600" cy="4351338"/>
          </a:xfrm>
        </p:spPr>
        <p:txBody>
          <a:bodyPr>
            <a:noAutofit/>
          </a:bodyPr>
          <a:lstStyle/>
          <a:p>
            <a:r>
              <a:rPr lang="zh-CN" altLang="en-US" sz="32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感言（微信）</a:t>
            </a:r>
            <a:r>
              <a:rPr lang="en-US" altLang="zh-CN" sz="32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</a:t>
            </a:r>
            <a:r>
              <a:rPr lang="zh-CN" altLang="en-US"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在活动微信公众平台发表对某一环境现象、环境事件或环境问题等的</a:t>
            </a:r>
            <a:r>
              <a:rPr lang="zh-CN" altLang="en-US" sz="3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感受和思考。</a:t>
            </a:r>
            <a:r>
              <a:rPr lang="zh-CN" altLang="en-US"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以文字为主要形式，可少量配图。</a:t>
            </a:r>
            <a:endParaRPr lang="zh-CN" altLang="en-US" sz="32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lnSpc>
                <a:spcPct val="40000"/>
              </a:lnSpc>
              <a:spcBef>
                <a:spcPts val="0"/>
              </a:spcBef>
            </a:pPr>
            <a:endParaRPr lang="zh-CN" altLang="en-US" sz="32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32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倡议</a:t>
            </a:r>
            <a:r>
              <a:rPr lang="en-US" altLang="zh-CN" sz="32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——</a:t>
            </a:r>
            <a:r>
              <a:rPr lang="zh-CN" altLang="en-US"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针对某一环境问题，提出能够号召并带动身边人共同参与进行的行动方案。以文字形式说明环境问题的背景、行动的意义作用和具体的实施方法。</a:t>
            </a:r>
            <a:endParaRPr lang="zh-CN" altLang="en-US" sz="32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64845" y="331470"/>
            <a:ext cx="10866755" cy="1325880"/>
          </a:xfrm>
        </p:spPr>
        <p:txBody>
          <a:bodyPr/>
          <a:lstStyle/>
          <a:p>
            <a:r>
              <a:rPr lang="zh-CN" altLang="en-US" sz="40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活动内容</a:t>
            </a:r>
            <a:r>
              <a:rPr lang="en-US" altLang="zh-CN" sz="4000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4000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微言</a:t>
            </a:r>
            <a:r>
              <a:rPr lang="zh-CN" altLang="en-US" sz="4000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板块（线上、线下）</a:t>
            </a:r>
            <a:endParaRPr lang="zh-CN" altLang="en-US" sz="40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8" name="图片 7" descr="logo定"/>
          <p:cNvPicPr>
            <a:picLocks noChangeAspect="1"/>
          </p:cNvPicPr>
          <p:nvPr/>
        </p:nvPicPr>
        <p:blipFill>
          <a:blip r:embed="rId2"/>
          <a:srcRect l="14465" t="12460" r="13036" b="11730"/>
          <a:stretch>
            <a:fillRect/>
          </a:stretch>
        </p:blipFill>
        <p:spPr>
          <a:xfrm>
            <a:off x="10511155" y="305435"/>
            <a:ext cx="1105535" cy="1078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:\北京市中小学生环境教育系列活动方案（讨论稿）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04924" y="822960"/>
            <a:ext cx="3836601" cy="5902038"/>
          </a:xfrm>
          <a:prstGeom prst="rect">
            <a:avLst/>
          </a:prstGeom>
          <a:noFill/>
        </p:spPr>
      </p:pic>
      <p:pic>
        <p:nvPicPr>
          <p:cNvPr id="29699" name="Picture 3" descr="H:\北京市中小学生环境教育系列活动方案（讨论稿）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0215" y="763385"/>
            <a:ext cx="3645408" cy="5737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5140" y="365125"/>
            <a:ext cx="8219440" cy="621538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箭头连接符 16"/>
          <p:cNvCxnSpPr/>
          <p:nvPr/>
        </p:nvCxnSpPr>
        <p:spPr>
          <a:xfrm flipV="1">
            <a:off x="57150" y="1504315"/>
            <a:ext cx="12077700" cy="19050"/>
          </a:xfrm>
          <a:prstGeom prst="straightConnector1">
            <a:avLst/>
          </a:prstGeom>
          <a:ln w="57150">
            <a:solidFill>
              <a:srgbClr val="003D6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-2857" y="6560820"/>
            <a:ext cx="12201525" cy="2997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64845" y="331470"/>
            <a:ext cx="10866755" cy="1325880"/>
          </a:xfrm>
        </p:spPr>
        <p:txBody>
          <a:bodyPr/>
          <a:lstStyle/>
          <a:p>
            <a:r>
              <a:rPr lang="zh-CN" altLang="en-US" sz="40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活动进度</a:t>
            </a:r>
          </a:p>
        </p:txBody>
      </p:sp>
      <p:pic>
        <p:nvPicPr>
          <p:cNvPr id="8" name="图片 7" descr="logo定"/>
          <p:cNvPicPr>
            <a:picLocks noChangeAspect="1"/>
          </p:cNvPicPr>
          <p:nvPr/>
        </p:nvPicPr>
        <p:blipFill>
          <a:blip r:embed="rId2"/>
          <a:srcRect l="14465" t="12460" r="13036" b="11730"/>
          <a:stretch>
            <a:fillRect/>
          </a:stretch>
        </p:blipFill>
        <p:spPr>
          <a:xfrm>
            <a:off x="10511155" y="305435"/>
            <a:ext cx="1105535" cy="1078230"/>
          </a:xfrm>
          <a:prstGeom prst="rect">
            <a:avLst/>
          </a:prstGeom>
        </p:spPr>
      </p:pic>
      <p:graphicFrame>
        <p:nvGraphicFramePr>
          <p:cNvPr id="2" name="表格 -1"/>
          <p:cNvGraphicFramePr/>
          <p:nvPr/>
        </p:nvGraphicFramePr>
        <p:xfrm>
          <a:off x="664845" y="1657350"/>
          <a:ext cx="10964660" cy="422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8515"/>
                <a:gridCol w="7606145"/>
              </a:tblGrid>
              <a:tr h="346017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400" b="1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时间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400" b="1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内容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1795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2017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年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3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月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30</a:t>
                      </a:r>
                      <a:r>
                        <a:rPr lang="zh-CN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日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活动启动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—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北京第二实验小学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637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2017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年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4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月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6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日、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13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日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市级活动教师培训（地点：西城区青少年科技馆。区县负责人和骨干教师代表参加）</a:t>
                      </a:r>
                      <a:endParaRPr lang="zh-CN" altLang="en-US" sz="2400" b="0" kern="1200" dirty="0">
                        <a:solidFill>
                          <a:srgbClr val="003D68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135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2017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年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4-6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月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各区开展活动和征集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、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评选</a:t>
                      </a:r>
                      <a:endParaRPr lang="zh-CN" altLang="en-US" sz="2400" b="0" kern="1200" dirty="0">
                        <a:solidFill>
                          <a:srgbClr val="003D68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824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2017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年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6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月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5-6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日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作品（线下）市级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报送（材料）</a:t>
                      </a:r>
                      <a:endParaRPr lang="zh-CN" altLang="en-US" sz="2400" b="0" kern="1200" dirty="0">
                        <a:solidFill>
                          <a:srgbClr val="003D68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2146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2017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年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6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月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7-21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日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纪实作品、创意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作品现场评审（实物）</a:t>
                      </a:r>
                      <a:endParaRPr lang="zh-CN" altLang="en-US" sz="2400" b="0" kern="1200" dirty="0">
                        <a:solidFill>
                          <a:srgbClr val="003D68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2017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年</a:t>
                      </a:r>
                      <a:r>
                        <a:rPr lang="en-US" altLang="zh-CN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6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月</a:t>
                      </a:r>
                      <a:r>
                        <a:rPr lang="en-US" altLang="zh-CN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21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日</a:t>
                      </a:r>
                      <a:r>
                        <a:rPr lang="en-US" altLang="zh-CN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-7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月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活动拓展</a:t>
                      </a:r>
                      <a:r>
                        <a:rPr lang="en-US" altLang="zh-CN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—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北京市分论坛项目评选</a:t>
                      </a:r>
                      <a:r>
                        <a:rPr lang="en-US" altLang="zh-CN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—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全国青少年环境论坛</a:t>
                      </a:r>
                      <a:r>
                        <a:rPr lang="en-US" altLang="zh-CN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——12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月青少年环境国际交流活动（</a:t>
                      </a:r>
                      <a:r>
                        <a:rPr lang="en-US" altLang="zh-CN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15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岁）</a:t>
                      </a:r>
                      <a:endParaRPr lang="zh-CN" altLang="en-US" sz="2400" b="0" kern="1200" dirty="0">
                        <a:solidFill>
                          <a:srgbClr val="003D68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0" marR="0" marT="0" marB="1">
                    <a:lnL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8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62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2017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年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7-8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月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活动奖励</a:t>
                      </a:r>
                      <a:r>
                        <a:rPr lang="en-US" altLang="zh-CN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—</a:t>
                      </a: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优秀项目作者参加暑期环境交流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体验夏令营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83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2017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年</a:t>
                      </a:r>
                      <a:r>
                        <a:rPr lang="en-US" altLang="zh-CN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9-10</a:t>
                      </a:r>
                      <a:r>
                        <a:rPr lang="zh-CN" altLang="en-US" sz="2400" b="0" kern="1200" dirty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月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400" b="0" kern="1200" dirty="0" smtClean="0">
                          <a:solidFill>
                            <a:srgbClr val="003D68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北京市中小学生环境教育系列活动成果展示</a:t>
                      </a:r>
                      <a:endParaRPr lang="zh-CN" altLang="en-US" sz="2400" b="0" kern="1200" dirty="0">
                        <a:solidFill>
                          <a:srgbClr val="003D68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箭头连接符 16"/>
          <p:cNvCxnSpPr/>
          <p:nvPr/>
        </p:nvCxnSpPr>
        <p:spPr>
          <a:xfrm flipV="1">
            <a:off x="57150" y="1504315"/>
            <a:ext cx="12077700" cy="19050"/>
          </a:xfrm>
          <a:prstGeom prst="straightConnector1">
            <a:avLst/>
          </a:prstGeom>
          <a:ln w="57150">
            <a:solidFill>
              <a:srgbClr val="003D6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-2857" y="6560820"/>
            <a:ext cx="12201525" cy="2997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624840" y="1690370"/>
            <a:ext cx="10841355" cy="50679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355600" algn="l"/>
            <a:r>
              <a:rPr lang="zh-CN" altLang="en-US" sz="3600" b="0" u="none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   </a:t>
            </a:r>
            <a:r>
              <a:rPr lang="zh-CN" altLang="en-US" sz="3600" u="none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评选</a:t>
            </a:r>
            <a:r>
              <a:rPr lang="zh-CN" altLang="en-US" sz="3600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分小学组（</a:t>
            </a:r>
            <a:r>
              <a:rPr lang="en-US" altLang="zh-CN" sz="3600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1-3</a:t>
            </a:r>
            <a:r>
              <a:rPr lang="zh-CN" altLang="en-US" sz="3600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年级）、小学组</a:t>
            </a:r>
            <a:r>
              <a:rPr lang="en-US" altLang="zh-CN" sz="3600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(4-6</a:t>
            </a:r>
            <a:r>
              <a:rPr lang="zh-CN" altLang="en-US" sz="3600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年级</a:t>
            </a:r>
            <a:r>
              <a:rPr lang="en-US" altLang="zh-CN" sz="3600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)</a:t>
            </a:r>
            <a:r>
              <a:rPr lang="zh-CN" altLang="en-US" sz="3600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、初中组、高中组四个组别。</a:t>
            </a:r>
          </a:p>
          <a:p>
            <a:r>
              <a:rPr lang="zh-CN" altLang="en-US" sz="3600" u="none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     活动</a:t>
            </a:r>
            <a:r>
              <a:rPr lang="zh-CN" altLang="en-US" sz="3600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设学生优秀项目一、二、三等奖，优秀辅导教师奖及优秀组织奖。</a:t>
            </a:r>
          </a:p>
          <a:p>
            <a:r>
              <a:rPr lang="zh-CN" altLang="en-US" sz="3600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     </a:t>
            </a:r>
            <a:r>
              <a:rPr lang="zh-CN" altLang="en-US" sz="3600" u="none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优秀项目作者受邀参加暑期环境教育夏令营活动</a:t>
            </a:r>
          </a:p>
          <a:p>
            <a:r>
              <a:rPr lang="zh-CN" altLang="en-US" sz="3600" u="none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     推荐参加更高级别学生科技活动。</a:t>
            </a:r>
          </a:p>
          <a:p>
            <a:r>
              <a:rPr lang="zh-CN" altLang="en-US" sz="3600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    </a:t>
            </a:r>
            <a:r>
              <a:rPr lang="zh-CN" altLang="en-US" sz="3600" b="1" u="none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 感言</a:t>
            </a:r>
            <a:r>
              <a:rPr lang="zh-CN" altLang="en-US" sz="3600" b="1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类微言</a:t>
            </a:r>
            <a:r>
              <a:rPr lang="en-US" altLang="zh-CN" sz="3600" b="1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5</a:t>
            </a:r>
            <a:r>
              <a:rPr lang="zh-CN" altLang="en-US" sz="3600" b="1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月至</a:t>
            </a:r>
            <a:r>
              <a:rPr lang="en-US" altLang="zh-CN" sz="3600" b="1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7</a:t>
            </a:r>
            <a:r>
              <a:rPr lang="zh-CN" altLang="en-US" sz="3600" b="1" u="none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月每月评选一次，根据作品质量、并结合微信投票结果评出月度一、二、三等奖。</a:t>
            </a:r>
          </a:p>
          <a:p>
            <a:r>
              <a:rPr lang="zh-CN" altLang="en-US" sz="36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参与展示与颁奖活动。</a:t>
            </a: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64845" y="331470"/>
            <a:ext cx="10866755" cy="1325880"/>
          </a:xfrm>
        </p:spPr>
        <p:txBody>
          <a:bodyPr/>
          <a:lstStyle/>
          <a:p>
            <a:r>
              <a:rPr lang="zh-CN" altLang="en-US" sz="40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奖励</a:t>
            </a:r>
          </a:p>
        </p:txBody>
      </p:sp>
      <p:pic>
        <p:nvPicPr>
          <p:cNvPr id="5" name="图片 4" descr="logo定"/>
          <p:cNvPicPr>
            <a:picLocks noChangeAspect="1"/>
          </p:cNvPicPr>
          <p:nvPr/>
        </p:nvPicPr>
        <p:blipFill>
          <a:blip r:embed="rId2"/>
          <a:srcRect l="14465" t="12460" r="13036" b="11730"/>
          <a:stretch>
            <a:fillRect/>
          </a:stretch>
        </p:blipFill>
        <p:spPr>
          <a:xfrm>
            <a:off x="10511155" y="305435"/>
            <a:ext cx="1105535" cy="1078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箭头连接符 16"/>
          <p:cNvCxnSpPr/>
          <p:nvPr/>
        </p:nvCxnSpPr>
        <p:spPr>
          <a:xfrm flipV="1">
            <a:off x="57150" y="1504315"/>
            <a:ext cx="12077700" cy="19050"/>
          </a:xfrm>
          <a:prstGeom prst="straightConnector1">
            <a:avLst/>
          </a:prstGeom>
          <a:ln w="57150">
            <a:solidFill>
              <a:srgbClr val="003D6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-2857" y="6560820"/>
            <a:ext cx="12201525" cy="2997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624840" y="1690370"/>
            <a:ext cx="10841355" cy="70751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“北京市中小学生环境教育系列活动”办公室设在北京市西城区青少年科学技术馆。</a:t>
            </a:r>
          </a:p>
          <a:p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en-US" altLang="zh-CN" sz="28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联 系 人：尹华军老师、赵溪老师</a:t>
            </a:r>
            <a:r>
              <a:rPr 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联系电话：</a:t>
            </a:r>
            <a:r>
              <a:rPr 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68044161</a:t>
            </a:r>
          </a:p>
          <a:p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endParaRPr lang="en-US" altLang="zh-CN" sz="28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微言板块  王喆老师     </a:t>
            </a:r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68044162—8203</a:t>
            </a:r>
          </a:p>
          <a:p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 纪实板块  刘浩然老师  </a:t>
            </a:r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68044162—8203</a:t>
            </a:r>
          </a:p>
          <a:p>
            <a:r>
              <a:rPr lang="zh-CN" altLang="en-US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 创意板块  赵溪老师      </a:t>
            </a:r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68044162—8203</a:t>
            </a:r>
          </a:p>
          <a:p>
            <a:endParaRPr lang="en-US" sz="32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sz="32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sz="32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sz="32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en-US" sz="32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3200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355600" algn="l"/>
            <a:endParaRPr sz="3600" b="0" u="none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64845" y="381347"/>
            <a:ext cx="10866755" cy="1325880"/>
          </a:xfrm>
        </p:spPr>
        <p:txBody>
          <a:bodyPr>
            <a:normAutofit/>
          </a:bodyPr>
          <a:lstStyle/>
          <a:p>
            <a:r>
              <a:rPr lang="zh-CN" altLang="en-US" sz="3200" b="1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未尽事宜请参见</a:t>
            </a:r>
            <a:r>
              <a:rPr lang="en-US" altLang="zh-CN" sz="3200" b="1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zh-CN" altLang="en-US" sz="3200" b="1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北京市中小学生环境教育系列活动通知</a:t>
            </a:r>
            <a:r>
              <a:rPr lang="en-US" altLang="zh-CN" sz="3200" b="1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endParaRPr lang="zh-CN" altLang="en-US" sz="32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 descr="logo定"/>
          <p:cNvPicPr>
            <a:picLocks noChangeAspect="1"/>
          </p:cNvPicPr>
          <p:nvPr/>
        </p:nvPicPr>
        <p:blipFill>
          <a:blip r:embed="rId2"/>
          <a:srcRect l="14465" t="12460" r="13036" b="11730"/>
          <a:stretch>
            <a:fillRect/>
          </a:stretch>
        </p:blipFill>
        <p:spPr>
          <a:xfrm>
            <a:off x="10835351" y="4960562"/>
            <a:ext cx="1105535" cy="1078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特别提示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参加市级评选不接受个人和学校单独申报。在进行区级评选基础上，各区教委（学管中心）推荐优秀项目参加市级评选。各区申报项目总数不超过100项（每个板块作品数量最多不超过区级申报总项目数量的40%，感言类微言不参与申报）。</a:t>
            </a:r>
          </a:p>
          <a:p>
            <a:r>
              <a:rPr lang="zh-CN" altLang="en-US" sz="3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2.所有申报作品必须是2016年8月31日之后完成的项目。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/>
          <p:nvPr/>
        </p:nvGraphicFramePr>
        <p:xfrm>
          <a:off x="852805" y="1196340"/>
          <a:ext cx="11192510" cy="49104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78940"/>
                <a:gridCol w="4316095"/>
                <a:gridCol w="5197475"/>
              </a:tblGrid>
              <a:tr h="32639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000" b="1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姓名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000" b="1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单位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zh-CN" altLang="en-US" sz="2000" b="1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职称或职务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贾  峰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环境保护部宣传教育中心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环境教育专家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蒋南青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联合国环境规划署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环境教育专家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05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祝真旭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环境保护部宣传教育中心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环境教育专家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刘新会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北京师范大学环境学院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教授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王红旗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北京师范大学水科院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教授、环境教育专家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郭  耕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北京麋鹿生态实验中心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环境教育专家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李皓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中科院老科学家科普演讲团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环境教育专家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周又红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北京市西城区青少年科技馆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特级教师、青少年环境教育专家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905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韩  静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北京市朝阳区青少年活动中心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特级教师、青少年环境教育专家 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滕保华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周又红名师工作室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资深科技教师、青少年创客活动专家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05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牛丽娟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根与芽环境教育项目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北京地区高级项目主管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305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赵洪涛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北京自然博物馆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生态学博士、科普活动专家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杨振波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联合国儿童基金会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项目官员、清洁水 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尹环英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en-US" altLang="zh-CN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 </a:t>
                      </a: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世界未来委员会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高级顾问、清洁能源、可持续城市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940"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王姣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世界资源研究所</a:t>
                      </a:r>
                    </a:p>
                  </a:txBody>
                  <a:tcPr marL="0" marR="0" marT="0" marB="1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zh-CN" altLang="en-US" sz="2000" b="0" u="none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</a:rPr>
                        <a:t>研究员、水资源保护</a:t>
                      </a:r>
                    </a:p>
                  </a:txBody>
                  <a:tcPr marL="0" marR="0" marT="0" marB="1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文本框 7"/>
          <p:cNvSpPr txBox="1"/>
          <p:nvPr/>
        </p:nvSpPr>
        <p:spPr>
          <a:xfrm>
            <a:off x="1938020" y="507365"/>
            <a:ext cx="8696960" cy="457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L="0" indent="0" algn="ctr"/>
            <a:r>
              <a:rPr lang="en-US" altLang="zh-CN" sz="2400" b="0" u="none" dirty="0">
                <a:ln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2017</a:t>
            </a:r>
            <a:r>
              <a:rPr lang="zh-CN" altLang="en-US" sz="2400" b="0" u="none" dirty="0">
                <a:ln/>
                <a:solidFill>
                  <a:srgbClr val="00206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年北京市中小学生环境教育系列活动指导专家（部分）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4400" b="1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只有心灵的转变，才有环境的改变；</a:t>
            </a:r>
          </a:p>
          <a:p>
            <a:r>
              <a:rPr lang="zh-CN" altLang="en-US" sz="4400" b="1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只有自身的转变，才有全民的改变；</a:t>
            </a:r>
          </a:p>
          <a:p>
            <a:r>
              <a:rPr lang="zh-CN" altLang="en-US" sz="4400" b="1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只有孩子的参与，才有绿色的未来。</a:t>
            </a:r>
          </a:p>
          <a:p>
            <a:r>
              <a:rPr lang="zh-CN" altLang="en-US" sz="4400" b="1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            </a:t>
            </a:r>
            <a:r>
              <a:rPr lang="en-US" altLang="zh-CN" sz="4400" b="1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4400" b="1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周又红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8674" name="Picture 2" descr="H:\北京市中小学生环境教育系列活动方案（讨论稿）\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82127" y="415636"/>
            <a:ext cx="4713727" cy="6442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5400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   </a:t>
            </a:r>
            <a:r>
              <a:rPr lang="zh-CN" altLang="en-US" sz="5400" b="1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北京市中小学生环境教育系列活动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TextBox 2"/>
          <p:cNvSpPr txBox="1"/>
          <p:nvPr/>
        </p:nvSpPr>
        <p:spPr>
          <a:xfrm>
            <a:off x="2028305" y="1903615"/>
            <a:ext cx="86202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感谢 ！</a:t>
            </a:r>
          </a:p>
          <a:p>
            <a:r>
              <a:rPr lang="en-US" altLang="zh-CN" sz="96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r>
              <a:rPr lang="zh-CN" altLang="en-US" sz="96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有您！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71930" y="1522730"/>
            <a:ext cx="924687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800" b="1" dirty="0" smtClean="0">
                <a:solidFill>
                  <a:srgbClr val="003D6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北京市中小学生环境教育系列活动</a:t>
            </a:r>
            <a:r>
              <a:rPr lang="zh-CN" altLang="en-US" sz="3800" b="1">
                <a:solidFill>
                  <a:srgbClr val="003D68"/>
                </a:solidFill>
                <a:latin typeface="微软雅黑" panose="020B0503020204020204" charset="-122"/>
                <a:ea typeface="微软雅黑" panose="020B0503020204020204" charset="-122"/>
              </a:rPr>
              <a:t>组委会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609976" y="4884420"/>
            <a:ext cx="4970145" cy="711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800" b="1" dirty="0" smtClean="0">
                <a:solidFill>
                  <a:srgbClr val="003D68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beijingEE@163.com</a:t>
            </a:r>
          </a:p>
        </p:txBody>
      </p:sp>
      <p:pic>
        <p:nvPicPr>
          <p:cNvPr id="8" name="图片 7" descr="logo定"/>
          <p:cNvPicPr>
            <a:picLocks noChangeAspect="1"/>
          </p:cNvPicPr>
          <p:nvPr/>
        </p:nvPicPr>
        <p:blipFill>
          <a:blip r:embed="rId2"/>
          <a:srcRect l="14465" t="12460" r="13036" b="11730"/>
          <a:stretch>
            <a:fillRect/>
          </a:stretch>
        </p:blipFill>
        <p:spPr>
          <a:xfrm>
            <a:off x="4856480" y="2415540"/>
            <a:ext cx="2479675" cy="2418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64845" y="1523365"/>
            <a:ext cx="10099040" cy="4185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主办单位：北京市教育委员会</a:t>
            </a:r>
          </a:p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承办单位：北京学生活动管理中心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		      </a:t>
            </a:r>
            <a:r>
              <a:rPr lang="en-US" altLang="zh-CN" sz="3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32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西</a:t>
            </a:r>
            <a:r>
              <a:rPr lang="zh-CN" altLang="en-US"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城区教育委员会</a:t>
            </a:r>
          </a:p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执行单位：北京市西城区青少年科学技术馆</a:t>
            </a:r>
          </a:p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CN" altLang="en-US"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支持单位：</a:t>
            </a:r>
            <a:r>
              <a:rPr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环境保护部宣传教育中心</a:t>
            </a:r>
          </a:p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联合国环境规划署</a:t>
            </a:r>
          </a:p>
          <a:p>
            <a:pPr marL="571500" indent="-5715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sz="32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中国日报社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4845" y="331470"/>
            <a:ext cx="10866755" cy="1325880"/>
          </a:xfrm>
        </p:spPr>
        <p:txBody>
          <a:bodyPr/>
          <a:lstStyle/>
          <a:p>
            <a:r>
              <a:rPr lang="zh-CN" altLang="en-US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活动组织</a:t>
            </a: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57150" y="1504315"/>
            <a:ext cx="12077700" cy="19050"/>
          </a:xfrm>
          <a:prstGeom prst="straightConnector1">
            <a:avLst/>
          </a:prstGeom>
          <a:ln w="57150">
            <a:solidFill>
              <a:srgbClr val="003D6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-2857" y="6560820"/>
            <a:ext cx="12201525" cy="2997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logo定"/>
          <p:cNvPicPr>
            <a:picLocks noChangeAspect="1"/>
          </p:cNvPicPr>
          <p:nvPr/>
        </p:nvPicPr>
        <p:blipFill>
          <a:blip r:embed="rId2"/>
          <a:srcRect l="14465" t="12460" r="13036" b="11730"/>
          <a:stretch>
            <a:fillRect/>
          </a:stretch>
        </p:blipFill>
        <p:spPr>
          <a:xfrm>
            <a:off x="10511155" y="305435"/>
            <a:ext cx="1105535" cy="1078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49020" y="1943100"/>
            <a:ext cx="10099040" cy="177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/>
            <a:r>
              <a:rPr lang="zh-CN" sz="3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我关注 · 我行动 · 我表达</a:t>
            </a:r>
          </a:p>
          <a:p>
            <a:pPr marL="571500" indent="-571500" algn="ctr"/>
            <a:endParaRPr lang="zh-CN" sz="3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571500" indent="-571500" algn="ctr"/>
            <a:endParaRPr lang="zh-CN" sz="3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4845" y="331470"/>
            <a:ext cx="10866755" cy="132588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活动</a:t>
            </a:r>
            <a:r>
              <a:rPr lang="zh-CN" altLang="en-US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关键词</a:t>
            </a:r>
          </a:p>
        </p:txBody>
      </p:sp>
      <p:cxnSp>
        <p:nvCxnSpPr>
          <p:cNvPr id="17" name="直接箭头连接符 16"/>
          <p:cNvCxnSpPr/>
          <p:nvPr/>
        </p:nvCxnSpPr>
        <p:spPr>
          <a:xfrm flipV="1">
            <a:off x="57150" y="1504315"/>
            <a:ext cx="12077700" cy="19050"/>
          </a:xfrm>
          <a:prstGeom prst="straightConnector1">
            <a:avLst/>
          </a:prstGeom>
          <a:ln w="57150">
            <a:solidFill>
              <a:srgbClr val="003D6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-2857" y="6560820"/>
            <a:ext cx="12201525" cy="2997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logo定"/>
          <p:cNvPicPr>
            <a:picLocks noChangeAspect="1"/>
          </p:cNvPicPr>
          <p:nvPr/>
        </p:nvPicPr>
        <p:blipFill>
          <a:blip r:embed="rId2"/>
          <a:srcRect l="14465" t="12460" r="13036" b="11730"/>
          <a:stretch>
            <a:fillRect/>
          </a:stretch>
        </p:blipFill>
        <p:spPr>
          <a:xfrm>
            <a:off x="10511155" y="305435"/>
            <a:ext cx="1105535" cy="1078230"/>
          </a:xfrm>
          <a:prstGeom prst="rect">
            <a:avLst/>
          </a:prstGeom>
        </p:spPr>
      </p:pic>
      <p:pic>
        <p:nvPicPr>
          <p:cNvPr id="5" name="图片 4" descr="u=1878199739,2469176119&amp;fm=23&amp;gp=0"/>
          <p:cNvPicPr>
            <a:picLocks noChangeAspect="1"/>
          </p:cNvPicPr>
          <p:nvPr/>
        </p:nvPicPr>
        <p:blipFill>
          <a:blip r:embed="rId3"/>
          <a:srcRect r="19417"/>
          <a:stretch>
            <a:fillRect/>
          </a:stretch>
        </p:blipFill>
        <p:spPr>
          <a:xfrm>
            <a:off x="785495" y="3201670"/>
            <a:ext cx="3056890" cy="2731770"/>
          </a:xfrm>
          <a:prstGeom prst="rect">
            <a:avLst/>
          </a:prstGeom>
        </p:spPr>
      </p:pic>
      <p:pic>
        <p:nvPicPr>
          <p:cNvPr id="6" name="图片 5" descr="tim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7095" y="2929255"/>
            <a:ext cx="1845945" cy="3003550"/>
          </a:xfrm>
          <a:prstGeom prst="rect">
            <a:avLst/>
          </a:prstGeom>
        </p:spPr>
      </p:pic>
      <p:pic>
        <p:nvPicPr>
          <p:cNvPr id="7" name="图片 6" descr="u=413441789,1906746195&amp;fm=23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3460" y="3139440"/>
            <a:ext cx="2019300" cy="2856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把有意义的事情做得有意思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70225" y="3457575"/>
            <a:ext cx="10515600" cy="4351338"/>
          </a:xfrm>
        </p:spPr>
        <p:txBody>
          <a:bodyPr/>
          <a:lstStyle/>
          <a:p>
            <a:r>
              <a:rPr lang="zh-CN" altLang="en-US" sz="40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重在参与、重在过程、重在真实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箭头连接符 16"/>
          <p:cNvCxnSpPr/>
          <p:nvPr/>
        </p:nvCxnSpPr>
        <p:spPr>
          <a:xfrm flipV="1">
            <a:off x="57150" y="1504315"/>
            <a:ext cx="12077700" cy="19050"/>
          </a:xfrm>
          <a:prstGeom prst="straightConnector1">
            <a:avLst/>
          </a:prstGeom>
          <a:ln w="57150">
            <a:solidFill>
              <a:srgbClr val="003D6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-2857" y="6560820"/>
            <a:ext cx="12201525" cy="2997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0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64845" y="331470"/>
            <a:ext cx="10866755" cy="1325880"/>
          </a:xfrm>
        </p:spPr>
        <p:txBody>
          <a:bodyPr/>
          <a:lstStyle/>
          <a:p>
            <a:r>
              <a:rPr lang="zh-CN" altLang="en-US" sz="40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系列活动，三大板块</a:t>
            </a:r>
          </a:p>
        </p:txBody>
      </p:sp>
      <p:graphicFrame>
        <p:nvGraphicFramePr>
          <p:cNvPr id="15" name="表格 14"/>
          <p:cNvGraphicFramePr/>
          <p:nvPr/>
        </p:nvGraphicFramePr>
        <p:xfrm>
          <a:off x="57150" y="1383030"/>
          <a:ext cx="11754485" cy="43916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8250"/>
                <a:gridCol w="6706235"/>
              </a:tblGrid>
              <a:tr h="874395">
                <a:tc>
                  <a:txBody>
                    <a:bodyPr/>
                    <a:lstStyle/>
                    <a:p>
                      <a:pPr algn="ctr" fontAlgn="auto">
                        <a:lnSpc>
                          <a:spcPts val="6000"/>
                        </a:lnSpc>
                        <a:buNone/>
                      </a:pPr>
                      <a:r>
                        <a:rPr lang="zh-CN" altLang="en-US" sz="36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活动板块名称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6000"/>
                        </a:lnSpc>
                        <a:buNone/>
                      </a:pPr>
                      <a:r>
                        <a:rPr lang="zh-CN" altLang="en-US" sz="36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征集作品类型</a:t>
                      </a:r>
                    </a:p>
                  </a:txBody>
                  <a:tcPr/>
                </a:tc>
              </a:tr>
              <a:tr h="1008380">
                <a:tc>
                  <a:txBody>
                    <a:bodyPr/>
                    <a:lstStyle/>
                    <a:p>
                      <a:pPr algn="ctr" fontAlgn="auto">
                        <a:lnSpc>
                          <a:spcPts val="6000"/>
                        </a:lnSpc>
                        <a:buNone/>
                      </a:pPr>
                      <a:r>
                        <a:rPr lang="zh-CN" altLang="en-US" sz="3600" b="0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  <a:sym typeface="+mn-ea"/>
                        </a:rPr>
                        <a:t>环保纪实类作品评选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6000"/>
                        </a:lnSpc>
                        <a:buNone/>
                      </a:pPr>
                      <a:r>
                        <a:rPr lang="zh-CN" altLang="en-US" sz="3600" b="0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  <a:sym typeface="+mn-ea"/>
                        </a:rPr>
                        <a:t>环境相册，环境视频，环境调查</a:t>
                      </a:r>
                    </a:p>
                  </a:txBody>
                  <a:tcPr/>
                </a:tc>
              </a:tr>
              <a:tr h="177165">
                <a:tc>
                  <a:txBody>
                    <a:bodyPr/>
                    <a:lstStyle/>
                    <a:p>
                      <a:pPr algn="ctr" fontAlgn="auto">
                        <a:lnSpc>
                          <a:spcPts val="6000"/>
                        </a:lnSpc>
                        <a:buNone/>
                      </a:pPr>
                      <a:r>
                        <a:rPr lang="zh-CN" altLang="en-US" sz="3600" b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  <a:sym typeface="+mn-ea"/>
                        </a:rPr>
                        <a:t>环保创意作品评选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6000"/>
                        </a:lnSpc>
                        <a:buNone/>
                      </a:pPr>
                      <a:r>
                        <a:rPr lang="zh-CN" altLang="en-US" sz="3600" b="0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  <a:sym typeface="+mn-ea"/>
                        </a:rPr>
                        <a:t>环保创意作品，环保发明作品</a:t>
                      </a:r>
                    </a:p>
                  </a:txBody>
                  <a:tcPr/>
                </a:tc>
              </a:tr>
              <a:tr h="1655445">
                <a:tc>
                  <a:txBody>
                    <a:bodyPr/>
                    <a:lstStyle/>
                    <a:p>
                      <a:pPr algn="ctr" fontAlgn="auto">
                        <a:lnSpc>
                          <a:spcPts val="6000"/>
                        </a:lnSpc>
                        <a:buNone/>
                      </a:pPr>
                      <a:r>
                        <a:rPr lang="zh-CN" altLang="en-US" sz="3600" b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  <a:sym typeface="+mn-ea"/>
                        </a:rPr>
                        <a:t>环保微言评选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>
                        <a:lnSpc>
                          <a:spcPts val="6000"/>
                        </a:lnSpc>
                        <a:buNone/>
                      </a:pPr>
                      <a:r>
                        <a:rPr lang="zh-CN" altLang="en-US" sz="3600" b="0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  <a:sym typeface="+mn-ea"/>
                        </a:rPr>
                        <a:t>环保感言（线上）</a:t>
                      </a:r>
                    </a:p>
                    <a:p>
                      <a:pPr algn="ctr" fontAlgn="auto">
                        <a:lnSpc>
                          <a:spcPts val="6000"/>
                        </a:lnSpc>
                        <a:buNone/>
                      </a:pPr>
                      <a:r>
                        <a:rPr lang="zh-CN" altLang="en-US" sz="3600" b="0" dirty="0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宋体" panose="02010600030101010101" pitchFamily="2" charset="-122"/>
                          <a:sym typeface="+mn-ea"/>
                        </a:rPr>
                        <a:t>环保倡议（线下）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图片 15" descr="logo定"/>
          <p:cNvPicPr>
            <a:picLocks noChangeAspect="1"/>
          </p:cNvPicPr>
          <p:nvPr/>
        </p:nvPicPr>
        <p:blipFill>
          <a:blip r:embed="rId2"/>
          <a:srcRect l="14465" t="12460" r="13036" b="11730"/>
          <a:stretch>
            <a:fillRect/>
          </a:stretch>
        </p:blipFill>
        <p:spPr>
          <a:xfrm>
            <a:off x="10511155" y="305435"/>
            <a:ext cx="1105535" cy="1078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箭头连接符 16"/>
          <p:cNvCxnSpPr/>
          <p:nvPr/>
        </p:nvCxnSpPr>
        <p:spPr>
          <a:xfrm flipV="1">
            <a:off x="57150" y="1504315"/>
            <a:ext cx="12077700" cy="19050"/>
          </a:xfrm>
          <a:prstGeom prst="straightConnector1">
            <a:avLst/>
          </a:prstGeom>
          <a:ln w="57150">
            <a:solidFill>
              <a:srgbClr val="003D6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-2857" y="6560820"/>
            <a:ext cx="12201525" cy="2997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CN" altLang="en-US" sz="36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环境相册</a:t>
            </a:r>
            <a:r>
              <a:rPr lang="zh-CN" altLang="en-US" sz="3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：反应身边环境问题、环保行动、环境事件的照片（单幅照片和组图均可）。</a:t>
            </a:r>
          </a:p>
          <a:p>
            <a:pPr>
              <a:lnSpc>
                <a:spcPct val="4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36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环境视频</a:t>
            </a:r>
            <a:r>
              <a:rPr lang="zh-CN" altLang="en-US" sz="3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：以环保为</a:t>
            </a:r>
            <a:r>
              <a:rPr lang="zh-CN" altLang="en-US" sz="360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主题</a:t>
            </a:r>
            <a:r>
              <a:rPr lang="zh-CN" altLang="en-US" sz="360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的纪实性视频短片。</a:t>
            </a:r>
            <a:endParaRPr lang="zh-CN" altLang="en-US" sz="36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36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环境调查</a:t>
            </a:r>
            <a:r>
              <a:rPr lang="zh-CN" altLang="en-US" sz="3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36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在生活及学习中关注环境话题，运用科学的方法进行调查、实验、设计制作等科技实践，形成自己的调查报告。</a:t>
            </a: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64845" y="331470"/>
            <a:ext cx="10866755" cy="1325880"/>
          </a:xfrm>
        </p:spPr>
        <p:txBody>
          <a:bodyPr/>
          <a:lstStyle/>
          <a:p>
            <a:r>
              <a:rPr lang="zh-CN" altLang="en-US" sz="4000" b="1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活动内容</a:t>
            </a:r>
            <a:r>
              <a:rPr lang="en-US" altLang="zh-CN" sz="4000" b="1" dirty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4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纪实</a:t>
            </a:r>
            <a:r>
              <a:rPr lang="zh-CN" altLang="en-US" sz="4000" b="1" dirty="0" smtClean="0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板块（真实性、思考性）</a:t>
            </a:r>
            <a:endParaRPr lang="zh-CN" altLang="en-US" sz="4000" b="1" dirty="0">
              <a:solidFill>
                <a:schemeClr val="tx2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1" name="图片 10" descr="logo定"/>
          <p:cNvPicPr>
            <a:picLocks noChangeAspect="1"/>
          </p:cNvPicPr>
          <p:nvPr/>
        </p:nvPicPr>
        <p:blipFill>
          <a:blip r:embed="rId2"/>
          <a:srcRect l="14465" t="12460" r="13036" b="11730"/>
          <a:stretch>
            <a:fillRect/>
          </a:stretch>
        </p:blipFill>
        <p:spPr>
          <a:xfrm>
            <a:off x="10511155" y="305435"/>
            <a:ext cx="1105535" cy="1078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 descr="u=1736956931,2908324347&amp;fm=15&amp;gp=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3390" y="103505"/>
            <a:ext cx="5706745" cy="3773805"/>
          </a:xfrm>
          <a:prstGeom prst="rect">
            <a:avLst/>
          </a:prstGeom>
        </p:spPr>
      </p:pic>
      <p:pic>
        <p:nvPicPr>
          <p:cNvPr id="5" name="图片 4" descr="timg (3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1610" y="103505"/>
            <a:ext cx="5547360" cy="3773805"/>
          </a:xfrm>
          <a:prstGeom prst="rect">
            <a:avLst/>
          </a:prstGeom>
        </p:spPr>
      </p:pic>
      <p:pic>
        <p:nvPicPr>
          <p:cNvPr id="6" name="图片 5" descr="timg (4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390" y="3877310"/>
            <a:ext cx="3066415" cy="2950845"/>
          </a:xfrm>
          <a:prstGeom prst="rect">
            <a:avLst/>
          </a:prstGeom>
        </p:spPr>
      </p:pic>
      <p:pic>
        <p:nvPicPr>
          <p:cNvPr id="7" name="图片 6" descr="u=1981626682,3663686579&amp;fm=23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8435" y="3899535"/>
            <a:ext cx="3307080" cy="2856865"/>
          </a:xfrm>
          <a:prstGeom prst="rect">
            <a:avLst/>
          </a:prstGeom>
        </p:spPr>
      </p:pic>
      <p:pic>
        <p:nvPicPr>
          <p:cNvPr id="9" name="图片 8" descr="timg (1)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9525" y="3921125"/>
            <a:ext cx="4156710" cy="28130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箭头连接符 16"/>
          <p:cNvCxnSpPr/>
          <p:nvPr/>
        </p:nvCxnSpPr>
        <p:spPr>
          <a:xfrm flipV="1">
            <a:off x="57150" y="1504315"/>
            <a:ext cx="12077700" cy="19050"/>
          </a:xfrm>
          <a:prstGeom prst="straightConnector1">
            <a:avLst/>
          </a:prstGeom>
          <a:ln w="57150">
            <a:solidFill>
              <a:srgbClr val="003D6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-2857" y="6560820"/>
            <a:ext cx="12201525" cy="2997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838200" y="2209165"/>
            <a:ext cx="10515600" cy="3799840"/>
          </a:xfrm>
        </p:spPr>
        <p:txBody>
          <a:bodyPr>
            <a:noAutofit/>
          </a:bodyPr>
          <a:lstStyle/>
          <a:p>
            <a:r>
              <a:rPr lang="zh-CN" altLang="en-US" sz="36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创意设计作品</a:t>
            </a:r>
            <a:r>
              <a:rPr lang="zh-CN" altLang="en-US" sz="3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：利用创意设计增加或改变现有物品、装置、产品的外观、使用方法，以增强其环保宣教功能，唤起使用者的环境保护意识，促进使用者实行环保</a:t>
            </a:r>
            <a:r>
              <a:rPr lang="zh-CN" altLang="en-US" sz="36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行为。</a:t>
            </a:r>
            <a:endParaRPr lang="zh-CN" altLang="en-US" sz="36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 fontAlgn="auto">
              <a:lnSpc>
                <a:spcPct val="40000"/>
              </a:lnSpc>
              <a:spcBef>
                <a:spcPts val="0"/>
              </a:spcBef>
            </a:pPr>
            <a:endParaRPr lang="zh-CN" altLang="en-US" sz="3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l"/>
            <a:r>
              <a:rPr lang="zh-CN" altLang="en-US" sz="36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实践发明作品</a:t>
            </a:r>
            <a:r>
              <a:rPr lang="zh-CN" altLang="en-US" sz="3600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：利用创新思维与科学技术设计出新型的物品、装置产品，能够实现一定的环保</a:t>
            </a:r>
            <a:r>
              <a:rPr lang="zh-CN" altLang="en-US" sz="36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功能。</a:t>
            </a:r>
            <a:endParaRPr lang="zh-CN" altLang="en-US" sz="36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>
          <a:xfrm>
            <a:off x="664845" y="331470"/>
            <a:ext cx="10866755" cy="1325880"/>
          </a:xfrm>
        </p:spPr>
        <p:txBody>
          <a:bodyPr/>
          <a:lstStyle/>
          <a:p>
            <a:r>
              <a:rPr lang="zh-CN" altLang="en-US" sz="40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活动内容</a:t>
            </a:r>
            <a:r>
              <a:rPr lang="en-US" altLang="zh-CN" sz="4000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4000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</a:rPr>
              <a:t>创意</a:t>
            </a:r>
            <a:r>
              <a:rPr lang="zh-CN" altLang="en-US" sz="4000" b="1">
                <a:solidFill>
                  <a:schemeClr val="tx2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板块</a:t>
            </a:r>
          </a:p>
        </p:txBody>
      </p:sp>
      <p:pic>
        <p:nvPicPr>
          <p:cNvPr id="8" name="图片 7" descr="logo定"/>
          <p:cNvPicPr>
            <a:picLocks noChangeAspect="1"/>
          </p:cNvPicPr>
          <p:nvPr/>
        </p:nvPicPr>
        <p:blipFill>
          <a:blip r:embed="rId2"/>
          <a:srcRect l="14465" t="12460" r="13036" b="11730"/>
          <a:stretch>
            <a:fillRect/>
          </a:stretch>
        </p:blipFill>
        <p:spPr>
          <a:xfrm>
            <a:off x="10511155" y="305435"/>
            <a:ext cx="1105535" cy="1078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991</Words>
  <Application>WPS 演示</Application>
  <PresentationFormat>自定义</PresentationFormat>
  <Paragraphs>138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</vt:lpstr>
      <vt:lpstr>北京市中小学生环境教育系列活动</vt:lpstr>
      <vt:lpstr>幻灯片 2</vt:lpstr>
      <vt:lpstr>活动组织</vt:lpstr>
      <vt:lpstr>活动关键词</vt:lpstr>
      <vt:lpstr>把有意义的事情做得有意思</vt:lpstr>
      <vt:lpstr>系列活动，三大板块</vt:lpstr>
      <vt:lpstr>活动内容——纪实板块（真实性、思考性）</vt:lpstr>
      <vt:lpstr>幻灯片 8</vt:lpstr>
      <vt:lpstr>活动内容——创意板块</vt:lpstr>
      <vt:lpstr>幻灯片 10</vt:lpstr>
      <vt:lpstr>活动内容——微言板块（线上、线下）</vt:lpstr>
      <vt:lpstr>幻灯片 12</vt:lpstr>
      <vt:lpstr>幻灯片 13</vt:lpstr>
      <vt:lpstr>活动进度</vt:lpstr>
      <vt:lpstr>奖励</vt:lpstr>
      <vt:lpstr>未尽事宜请参见《北京市中小学生环境教育系列活动通知》</vt:lpstr>
      <vt:lpstr>特别提示</vt:lpstr>
      <vt:lpstr>幻灯片 18</vt:lpstr>
      <vt:lpstr>幻灯片 19</vt:lpstr>
      <vt:lpstr>   北京市中小学生环境教育系列活动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北京市中小学生环境教育系列活动</dc:title>
  <dc:creator/>
  <cp:lastModifiedBy>Meeting</cp:lastModifiedBy>
  <cp:revision>82</cp:revision>
  <dcterms:created xsi:type="dcterms:W3CDTF">2015-05-05T08:02:00Z</dcterms:created>
  <dcterms:modified xsi:type="dcterms:W3CDTF">2017-04-05T23:56:06Z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