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  <p:sldId id="266" r:id="rId12"/>
    <p:sldId id="268" r:id="rId13"/>
    <p:sldId id="281" r:id="rId14"/>
    <p:sldId id="269" r:id="rId15"/>
    <p:sldId id="275" r:id="rId16"/>
    <p:sldId id="270" r:id="rId17"/>
    <p:sldId id="272" r:id="rId18"/>
    <p:sldId id="274" r:id="rId19"/>
    <p:sldId id="267" r:id="rId20"/>
    <p:sldId id="276" r:id="rId21"/>
    <p:sldId id="273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55" autoAdjust="0"/>
    <p:restoredTop sz="86411" autoAdjust="0"/>
  </p:normalViewPr>
  <p:slideViewPr>
    <p:cSldViewPr>
      <p:cViewPr>
        <p:scale>
          <a:sx n="73" d="100"/>
          <a:sy n="73" d="100"/>
        </p:scale>
        <p:origin x="-1026" y="4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16"/>
    </p:cViewPr>
  </p:sorterViewPr>
  <p:notesViewPr>
    <p:cSldViewPr>
      <p:cViewPr varScale="1">
        <p:scale>
          <a:sx n="53" d="100"/>
          <a:sy n="53" d="100"/>
        </p:scale>
        <p:origin x="-2868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D4AEFA-29B3-4000-B6AC-160539A21E32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16C348-2690-4D33-9D52-AEF6A1912F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6C348-2690-4D33-9D52-AEF6A1912FA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6C348-2690-4D33-9D52-AEF6A1912FA8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timgsa.baidu.com/timg?image&amp;quality=80&amp;size=b9999_10000&amp;sec=1491411864609&amp;di=d095a9407ef3117c7322f9a187a56a83&amp;imgtype=0&amp;src=http%3A%2F%2Fpic.35pic.com%2Fnormal%2F07%2F77%2F39%2F3729181_215937542000_2.jpg"/>
          <p:cNvPicPr>
            <a:picLocks noChangeAspect="1" noChangeArrowheads="1"/>
          </p:cNvPicPr>
          <p:nvPr/>
        </p:nvPicPr>
        <p:blipFill>
          <a:blip r:embed="rId3" cstate="print"/>
          <a:srcRect l="4536" t="10734" r="66736" b="30995"/>
          <a:stretch>
            <a:fillRect/>
          </a:stretch>
        </p:blipFill>
        <p:spPr bwMode="auto">
          <a:xfrm rot="20117436">
            <a:off x="144995" y="154123"/>
            <a:ext cx="1994288" cy="199428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北京市中小学生环境教育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/>
            </a:r>
            <a:br>
              <a:rPr lang="en-US" altLang="zh-CN" dirty="0" smtClean="0">
                <a:latin typeface="华文行楷" pitchFamily="2" charset="-122"/>
                <a:ea typeface="华文行楷" pitchFamily="2" charset="-122"/>
              </a:rPr>
            </a:b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系列活动创意板块培训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西城区青少年科技馆 赵溪</a:t>
            </a:r>
            <a:endParaRPr lang="zh-CN" altLang="en-US" dirty="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6628" name="Picture 4" descr="https://timgsa.baidu.com/timg?image&amp;quality=80&amp;size=b9999_10000&amp;sec=1491411864609&amp;di=d095a9407ef3117c7322f9a187a56a83&amp;imgtype=0&amp;src=http%3A%2F%2Fpic.35pic.com%2Fnormal%2F07%2F77%2F39%2F3729181_215937542000_2.jpg"/>
          <p:cNvPicPr>
            <a:picLocks noChangeAspect="1" noChangeArrowheads="1"/>
          </p:cNvPicPr>
          <p:nvPr/>
        </p:nvPicPr>
        <p:blipFill>
          <a:blip r:embed="rId3" cstate="print"/>
          <a:srcRect l="35368" t="16868" r="35904" b="30995"/>
          <a:stretch>
            <a:fillRect/>
          </a:stretch>
        </p:blipFill>
        <p:spPr bwMode="auto">
          <a:xfrm>
            <a:off x="6660232" y="4509120"/>
            <a:ext cx="2253427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评选标准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70000" lnSpcReduction="20000"/>
          </a:bodyPr>
          <a:lstStyle/>
          <a:p>
            <a:r>
              <a:rPr lang="zh-CN" altLang="zh-CN" sz="3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设计自主性</a:t>
            </a:r>
          </a:p>
          <a:p>
            <a:r>
              <a:rPr lang="zh-CN" altLang="zh-CN" sz="3400" dirty="0" smtClean="0">
                <a:latin typeface="华文行楷" pitchFamily="2" charset="-122"/>
                <a:ea typeface="华文行楷" pitchFamily="2" charset="-122"/>
              </a:rPr>
              <a:t>作品以学生为主体完成，可以有指导老师、领域专家的帮助，但应在方案中说明原因。</a:t>
            </a:r>
          </a:p>
          <a:p>
            <a:r>
              <a:rPr lang="zh-CN" altLang="zh-CN" sz="3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产品创意性</a:t>
            </a:r>
          </a:p>
          <a:p>
            <a:r>
              <a:rPr lang="zh-CN" altLang="zh-CN" sz="3400" dirty="0" smtClean="0">
                <a:latin typeface="华文行楷" pitchFamily="2" charset="-122"/>
                <a:ea typeface="华文行楷" pitchFamily="2" charset="-122"/>
              </a:rPr>
              <a:t>创意作品具有创新思维，发明作品能够利用发明技法与科学原理。相比已有的产品或发明，有所创新或改进。</a:t>
            </a:r>
          </a:p>
          <a:p>
            <a:r>
              <a:rPr lang="zh-CN" altLang="zh-CN" sz="3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实践可行性</a:t>
            </a:r>
          </a:p>
          <a:p>
            <a:r>
              <a:rPr lang="zh-CN" altLang="zh-CN" sz="3400" dirty="0" smtClean="0">
                <a:latin typeface="华文行楷" pitchFamily="2" charset="-122"/>
                <a:ea typeface="华文行楷" pitchFamily="2" charset="-122"/>
              </a:rPr>
              <a:t>创意或发明作品可以应用到生活或生产场景中，现有外部条件、社会环境不易对其使用构成障碍，在应用中能够达到设计目的。</a:t>
            </a:r>
          </a:p>
          <a:p>
            <a:r>
              <a:rPr lang="zh-CN" altLang="zh-CN" sz="3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环境友好性</a:t>
            </a:r>
          </a:p>
          <a:p>
            <a:r>
              <a:rPr lang="zh-CN" altLang="zh-CN" sz="3400" dirty="0" smtClean="0">
                <a:latin typeface="华文行楷" pitchFamily="2" charset="-122"/>
                <a:ea typeface="华文行楷" pitchFamily="2" charset="-122"/>
              </a:rPr>
              <a:t>创意或发明作品的设计与环境保护相关。作品在制作过程中关注本身材质与生产工艺的环保指标，不会造成污染或二次污染，关注低能耗。</a:t>
            </a:r>
          </a:p>
          <a:p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环保创意五部曲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87624" y="1484784"/>
            <a:ext cx="6696744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层层筛选找问题</a:t>
            </a:r>
            <a:endParaRPr lang="zh-CN" altLang="en-US" sz="28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87624" y="2492896"/>
            <a:ext cx="6696744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脑洞大开想方法</a:t>
            </a:r>
            <a:endParaRPr lang="zh-CN" altLang="en-US" sz="28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87624" y="3501008"/>
            <a:ext cx="6696744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寻找技术巧设计</a:t>
            </a:r>
            <a:endParaRPr lang="zh-CN" altLang="en-US" sz="28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87624" y="4509120"/>
            <a:ext cx="6696744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攻关制作出成品</a:t>
            </a:r>
            <a:endParaRPr lang="zh-CN" altLang="en-US" sz="28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87624" y="5517232"/>
            <a:ext cx="6696744" cy="6480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效果检验再优化</a:t>
            </a:r>
            <a:endParaRPr lang="zh-CN" altLang="en-US" sz="28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403648" y="1340768"/>
            <a:ext cx="864096" cy="86409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</a:rPr>
              <a:t>1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403648" y="2348880"/>
            <a:ext cx="864096" cy="86409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</a:rPr>
              <a:t>2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403648" y="3356992"/>
            <a:ext cx="864096" cy="86409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</a:rPr>
              <a:t>3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403648" y="4365104"/>
            <a:ext cx="864096" cy="86409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</a:rPr>
              <a:t>4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403648" y="5373216"/>
            <a:ext cx="864096" cy="86409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</a:rPr>
              <a:t>5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层层筛选找问题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5" name="内容占位符 4" descr="环境署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1412776"/>
            <a:ext cx="5256584" cy="5256584"/>
          </a:xfrm>
        </p:spPr>
      </p:pic>
      <p:sp>
        <p:nvSpPr>
          <p:cNvPr id="1026" name="AutoShape 2" descr="http://web.unep.org/annualreport/2016/media/images/SPs_graphic_smal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63888" y="889556"/>
            <a:ext cx="205980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气候变化</a:t>
            </a:r>
            <a:endParaRPr lang="zh-CN" altLang="en-US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5971" y="2329716"/>
            <a:ext cx="205980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环境审查</a:t>
            </a:r>
            <a:endParaRPr lang="zh-CN" altLang="en-US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04248" y="2348880"/>
            <a:ext cx="205980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灾害与冲突</a:t>
            </a:r>
            <a:endParaRPr lang="zh-CN" altLang="en-US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48264" y="4005064"/>
            <a:ext cx="244827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生态系统</a:t>
            </a:r>
            <a:endParaRPr lang="en-US" altLang="zh-CN" sz="28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zh-CN" alt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管理</a:t>
            </a:r>
            <a:endParaRPr lang="zh-CN" altLang="en-US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40152" y="5858108"/>
            <a:ext cx="244827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环境治理</a:t>
            </a:r>
            <a:endParaRPr lang="zh-CN" altLang="en-US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3528" y="5877272"/>
            <a:ext cx="244827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化学品和废物</a:t>
            </a:r>
            <a:endParaRPr lang="zh-CN" altLang="en-US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180528" y="4057908"/>
            <a:ext cx="244827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资源效率</a:t>
            </a:r>
            <a:endParaRPr lang="zh-CN" altLang="en-US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-2772816" y="1052736"/>
            <a:ext cx="5760000" cy="5760000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-2160000" y="2538000"/>
            <a:ext cx="4320000" cy="4320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1440000" y="3978000"/>
            <a:ext cx="2880000" cy="28800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-720000" y="5418000"/>
            <a:ext cx="1440000" cy="14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-36512" y="5661248"/>
            <a:ext cx="67710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家庭</a:t>
            </a:r>
            <a:endParaRPr lang="zh-CN" altLang="en-US" sz="32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4509120"/>
            <a:ext cx="67710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社区</a:t>
            </a:r>
            <a:endParaRPr lang="zh-CN" altLang="en-US" sz="32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3608" y="3356992"/>
            <a:ext cx="67710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城市</a:t>
            </a:r>
            <a:endParaRPr lang="zh-CN" altLang="en-US" sz="32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47664" y="2060848"/>
            <a:ext cx="677108" cy="144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地球</a:t>
            </a:r>
            <a:endParaRPr lang="zh-CN" altLang="en-US" sz="3200" dirty="0">
              <a:latin typeface="华文行楷" pitchFamily="2" charset="-122"/>
              <a:ea typeface="华文行楷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835696" y="3068960"/>
            <a:ext cx="561662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403648" y="4365104"/>
            <a:ext cx="561662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27584" y="5589240"/>
            <a:ext cx="561662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23528" y="6597352"/>
            <a:ext cx="561662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987824" y="234888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灾害与冲突</a:t>
            </a:r>
            <a:endParaRPr lang="zh-CN" altLang="en-US" sz="32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87824" y="3717032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北京城市内涝</a:t>
            </a:r>
            <a:endParaRPr lang="zh-CN" altLang="en-US" sz="32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43808" y="4941168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路口积水问题</a:t>
            </a:r>
            <a:endParaRPr lang="zh-CN" altLang="en-US" sz="32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51720" y="6021288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创意设计：便携式浮桥</a:t>
            </a:r>
            <a:endParaRPr lang="zh-CN" altLang="en-US" sz="3200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026" name="图片 2" descr="G:\DCIM\100D3100\DSC_0003.JPG"/>
          <p:cNvPicPr>
            <a:picLocks noChangeAspect="1" noChangeArrowheads="1"/>
          </p:cNvPicPr>
          <p:nvPr/>
        </p:nvPicPr>
        <p:blipFill>
          <a:blip r:embed="rId2" cstate="print"/>
          <a:srcRect l="9637" t="30743" r="25839"/>
          <a:stretch>
            <a:fillRect/>
          </a:stretch>
        </p:blipFill>
        <p:spPr bwMode="auto">
          <a:xfrm>
            <a:off x="6672499" y="476672"/>
            <a:ext cx="2471501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0f9fad517806d1551df1911305d79237"/>
          <p:cNvPicPr>
            <a:picLocks noChangeAspect="1" noChangeArrowheads="1"/>
          </p:cNvPicPr>
          <p:nvPr/>
        </p:nvPicPr>
        <p:blipFill>
          <a:blip r:embed="rId3" cstate="print"/>
          <a:srcRect l="31772" t="28395" r="44089" b="15733"/>
          <a:stretch>
            <a:fillRect/>
          </a:stretch>
        </p:blipFill>
        <p:spPr bwMode="auto">
          <a:xfrm>
            <a:off x="6724650" y="3645024"/>
            <a:ext cx="24193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脑洞大开想方法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392488"/>
          </a:xfrm>
        </p:spPr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创意创新作品的作用领域是？</a:t>
            </a:r>
            <a:endParaRPr lang="en-US" altLang="zh-CN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是影响人的主观行为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or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改变事物客观现状？</a:t>
            </a:r>
            <a:endParaRPr lang="en-US" altLang="zh-CN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为了达到我的目标，有哪些方法？</a:t>
            </a:r>
            <a:endParaRPr lang="en-US" altLang="zh-CN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各种方法的优缺点有哪些？（效果如何？自身是否节能环保？是否易于维护？）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6628" name="AutoShape 4" descr="https://timgsa.baidu.com/timg?image&amp;quality=80&amp;size=b9999_10000&amp;sec=1491306133179&amp;di=546f6b43cc152c67961e65c0d9f7386d&amp;imgtype=0&amp;src=http%3A%2F%2Fimg002.hc360.cn%2Fm2%2FM00%2FB5%2F41%2FwKhQclQ9YJaEHKTiAAAAAKKa4NE71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4005064"/>
            <a:ext cx="4536504" cy="2304256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天坛公园→</a:t>
            </a:r>
            <a:endParaRPr lang="en-US" altLang="zh-CN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高科技刷脸取纸</a:t>
            </a:r>
            <a:endParaRPr lang="en-US" altLang="zh-CN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首都机场→</a:t>
            </a:r>
            <a:endParaRPr lang="en-US" altLang="zh-CN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简单提示语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3074" name="Picture 2" descr="北京公厕推刷脸出纸：约束过度使用厕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3800475" cy="3162301"/>
          </a:xfrm>
          <a:prstGeom prst="rect">
            <a:avLst/>
          </a:prstGeom>
          <a:noFill/>
        </p:spPr>
      </p:pic>
      <p:pic>
        <p:nvPicPr>
          <p:cNvPr id="3077" name="Picture 5" descr="E:\我的坚果云\市环保活动\图片素材\纸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60648"/>
            <a:ext cx="3240360" cy="6028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 descr="http://ww2.sinaimg.cn/large/edaa92d5jw1eudql36q22j20bv0gogo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52" name="AutoShape 4" descr="http://img1.imgtn.bdimg.com/it/u=1754692921,681075336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" name="图片 5" descr="节水宣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116632"/>
            <a:ext cx="2376264" cy="2642986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611560" y="188640"/>
            <a:ext cx="1296144" cy="432048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淋浴节水</a:t>
            </a:r>
            <a:endParaRPr lang="zh-CN" altLang="en-US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1259632" y="620688"/>
            <a:ext cx="0" cy="180020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259632" y="1124744"/>
            <a:ext cx="720080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259632" y="2420888"/>
            <a:ext cx="720080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4" name="圆角矩形 13"/>
          <p:cNvSpPr/>
          <p:nvPr/>
        </p:nvSpPr>
        <p:spPr>
          <a:xfrm>
            <a:off x="1979712" y="908720"/>
            <a:ext cx="1296144" cy="432048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主观问题</a:t>
            </a:r>
            <a:endParaRPr lang="zh-CN" altLang="en-US" dirty="0"/>
          </a:p>
        </p:txBody>
      </p:sp>
      <p:sp>
        <p:nvSpPr>
          <p:cNvPr id="15" name="圆角矩形 14"/>
          <p:cNvSpPr/>
          <p:nvPr/>
        </p:nvSpPr>
        <p:spPr>
          <a:xfrm>
            <a:off x="1979712" y="2204864"/>
            <a:ext cx="1296144" cy="432048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客观问题</a:t>
            </a:r>
            <a:endParaRPr lang="zh-CN" altLang="en-US" dirty="0"/>
          </a:p>
        </p:txBody>
      </p:sp>
      <p:cxnSp>
        <p:nvCxnSpPr>
          <p:cNvPr id="16" name="直接连接符 15"/>
          <p:cNvCxnSpPr/>
          <p:nvPr/>
        </p:nvCxnSpPr>
        <p:spPr>
          <a:xfrm>
            <a:off x="3275856" y="1124744"/>
            <a:ext cx="360040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635896" y="836712"/>
            <a:ext cx="0" cy="576064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35896" y="836712"/>
            <a:ext cx="360040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635896" y="1412776"/>
            <a:ext cx="360040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2" name="圆角矩形 21"/>
          <p:cNvSpPr/>
          <p:nvPr/>
        </p:nvSpPr>
        <p:spPr>
          <a:xfrm>
            <a:off x="3995936" y="620688"/>
            <a:ext cx="1296144" cy="432048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洗太久</a:t>
            </a:r>
            <a:endParaRPr lang="zh-CN" altLang="en-US" dirty="0"/>
          </a:p>
        </p:txBody>
      </p:sp>
      <p:sp>
        <p:nvSpPr>
          <p:cNvPr id="24" name="圆角矩形 23"/>
          <p:cNvSpPr/>
          <p:nvPr/>
        </p:nvSpPr>
        <p:spPr>
          <a:xfrm>
            <a:off x="3995936" y="1196752"/>
            <a:ext cx="1296144" cy="432048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龙头常开</a:t>
            </a:r>
            <a:endParaRPr lang="zh-CN" altLang="en-US" dirty="0"/>
          </a:p>
        </p:txBody>
      </p:sp>
      <p:cxnSp>
        <p:nvCxnSpPr>
          <p:cNvPr id="25" name="直接连接符 24"/>
          <p:cNvCxnSpPr/>
          <p:nvPr/>
        </p:nvCxnSpPr>
        <p:spPr>
          <a:xfrm>
            <a:off x="3275856" y="2420888"/>
            <a:ext cx="360040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635896" y="2132856"/>
            <a:ext cx="0" cy="576064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635896" y="2132856"/>
            <a:ext cx="360040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635896" y="2708920"/>
            <a:ext cx="360040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9" name="圆角矩形 28"/>
          <p:cNvSpPr/>
          <p:nvPr/>
        </p:nvSpPr>
        <p:spPr>
          <a:xfrm>
            <a:off x="3995936" y="1916832"/>
            <a:ext cx="1296144" cy="432048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冲力不够</a:t>
            </a:r>
            <a:endParaRPr lang="zh-CN" altLang="en-US" dirty="0"/>
          </a:p>
        </p:txBody>
      </p:sp>
      <p:sp>
        <p:nvSpPr>
          <p:cNvPr id="30" name="圆角矩形 29"/>
          <p:cNvSpPr/>
          <p:nvPr/>
        </p:nvSpPr>
        <p:spPr>
          <a:xfrm>
            <a:off x="3995936" y="2492896"/>
            <a:ext cx="1296144" cy="432048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水应回收</a:t>
            </a:r>
            <a:endParaRPr lang="zh-CN" altLang="en-US" dirty="0"/>
          </a:p>
        </p:txBody>
      </p:sp>
      <p:pic>
        <p:nvPicPr>
          <p:cNvPr id="1026" name="Picture 2" descr="E:\我的坚果云\市环保活动\图片素材\节水强迫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3140968"/>
            <a:ext cx="2438551" cy="3426535"/>
          </a:xfrm>
          <a:prstGeom prst="rect">
            <a:avLst/>
          </a:prstGeom>
          <a:noFill/>
        </p:spPr>
      </p:pic>
      <p:pic>
        <p:nvPicPr>
          <p:cNvPr id="1027" name="Picture 3" descr="E:\我的坚果云\市环保活动\图片素材\节水龙头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068960"/>
            <a:ext cx="2605969" cy="1512168"/>
          </a:xfrm>
          <a:prstGeom prst="rect">
            <a:avLst/>
          </a:prstGeom>
          <a:noFill/>
        </p:spPr>
      </p:pic>
      <p:pic>
        <p:nvPicPr>
          <p:cNvPr id="1029" name="Picture 5" descr="https://timgsa.baidu.com/timg?image&amp;quality=80&amp;size=b9999_10000&amp;sec=1491323024691&amp;di=a03962819b3009103860762ceea3e8a6&amp;imgtype=0&amp;src=http%3A%2F%2Fi0.hexunimg.cn%2F2015-08-12%2F1782741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725144"/>
            <a:ext cx="2448272" cy="1954166"/>
          </a:xfrm>
          <a:prstGeom prst="rect">
            <a:avLst/>
          </a:prstGeom>
          <a:noFill/>
        </p:spPr>
      </p:pic>
      <p:pic>
        <p:nvPicPr>
          <p:cNvPr id="1031" name="Picture 7" descr="[视频]Reflow推出家用废水回收系统 回收洗澡水冲马桶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3284984"/>
            <a:ext cx="2232248" cy="33483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寻找技术巧设计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3312368" cy="676672"/>
          </a:xfrm>
        </p:spPr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发明创新方法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547664" y="1700808"/>
          <a:ext cx="6096000" cy="48209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152128"/>
                <a:gridCol w="494387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口诀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含义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加一加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加高、加厚、加多、组合等。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减一减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减轻、减少、省略等。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扩一扩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放大、扩大、提高效率等。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变一变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改变其形状、颜色、气味、次序等。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改一改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改缺点、改不便、改不足之处。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缩一缩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压缩、缩小、微型化。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联一联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原因和结果有何联系、把某些东西建立联系。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学一学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模仿形状、结构、方法、学习先进。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代一代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用其他材料代替、用其他方法代替。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搬一搬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移作他用。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反一反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能否颠倒一下。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定一定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定个界限、标准、能提高工作效率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timgsa.baidu.com/timg?image&amp;quality=80&amp;size=b9999_10000&amp;sec=1491324115971&amp;di=c47656dde420adecb58eba435110a47d&amp;imgtype=0&amp;src=http%3A%2F%2Fimg3.99114.com%2Fgroup1%2FM00%2F06%2FC0%2FwKgGTFWWaF2AMgtvAABYJUkdnJU2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852936"/>
            <a:ext cx="1867544" cy="236488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3779912" y="5229200"/>
            <a:ext cx="136815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滤网型空气净化器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31748" name="Picture 4" descr="https://timgsa.baidu.com/timg?image&amp;quality=80&amp;size=b9999_10000&amp;sec=1491324239033&amp;di=966b9296fc38bf72ec32597c611a6b34&amp;imgtype=0&amp;src=http%3A%2F%2Fa0.att.hudong.com%2F55%2F89%2F013005395883341398358987882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2722613" cy="18000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1043608" y="2060848"/>
            <a:ext cx="136815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车载净化器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31750" name="Picture 6" descr="https://timgsa.baidu.com/timg?image&amp;quality=80&amp;size=b9999_10000&amp;sec=1491324350362&amp;di=6aa4b26baac4258f7e8209686f76edb1&amp;imgtype=0&amp;src=http%3A%2F%2Fepaper.voc.com.cn%2Fsxdsb%2Fimages%2F2017-03%2F25%2FE1%2Fres03_attpic_brie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564904"/>
            <a:ext cx="2791165" cy="1584176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1043608" y="4221088"/>
            <a:ext cx="136815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防霾帽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31752" name="Picture 8" descr="https://timgsa.baidu.com/timg?image&amp;quality=80&amp;size=b9999_10000&amp;sec=1491324410187&amp;di=2c5ef8e746ad473e6b18959d9f70f2ca&amp;imgtype=0&amp;src=http%3A%2F%2Ffile15.zk71.com%2FFile%2FCorpEditInsertImages%2F2016%2F11%2F01%2F0_xinfengji_9099_201611011709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4005064"/>
            <a:ext cx="2897397" cy="1918742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6372200" y="6165304"/>
            <a:ext cx="136815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防霾塔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31754" name="Picture 10" descr="https://timgsa.baidu.com/timg?image&amp;quality=80&amp;size=b9999_10000&amp;sec=1491324467941&amp;di=86c8ab6c122f4f20667090b31b229059&amp;imgtype=0&amp;src=http%3A%2F%2Fimg1.gtimg.com%2Fcd%2Fpics%2Fhv1%2F168%2F211%2F1530%2F995422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908720"/>
            <a:ext cx="2275731" cy="2275731"/>
          </a:xfrm>
          <a:prstGeom prst="rect">
            <a:avLst/>
          </a:prstGeom>
          <a:noFill/>
        </p:spPr>
      </p:pic>
      <p:sp>
        <p:nvSpPr>
          <p:cNvPr id="13" name="矩形 12"/>
          <p:cNvSpPr/>
          <p:nvPr/>
        </p:nvSpPr>
        <p:spPr>
          <a:xfrm>
            <a:off x="6732240" y="3284984"/>
            <a:ext cx="136815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DIY</a:t>
            </a:r>
            <a:r>
              <a:rPr lang="zh-CN" altLang="en-US" dirty="0" smtClean="0">
                <a:solidFill>
                  <a:schemeClr val="tx1"/>
                </a:solidFill>
              </a:rPr>
              <a:t>净化器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31756" name="Picture 12" descr="https://timgsa.baidu.com/timg?image&amp;quality=80&amp;size=b9999_10000&amp;sec=1491324538164&amp;di=5ab0a48b0c358910145a8179a5e00d33&amp;imgtype=0&amp;src=http%3A%2F%2Fstatic-news.17house.com%2Fweb%2Ftoutiao%2F201702%2F13%2F1486972346133529225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4725144"/>
            <a:ext cx="2379018" cy="1417287"/>
          </a:xfrm>
          <a:prstGeom prst="rect">
            <a:avLst/>
          </a:prstGeom>
          <a:noFill/>
        </p:spPr>
      </p:pic>
      <p:sp>
        <p:nvSpPr>
          <p:cNvPr id="15" name="矩形 14"/>
          <p:cNvSpPr/>
          <p:nvPr/>
        </p:nvSpPr>
        <p:spPr>
          <a:xfrm>
            <a:off x="755576" y="6165304"/>
            <a:ext cx="1656184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全自动净化器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31758" name="Picture 14" descr="空气净化器变塔式，到底多了哪些必杀技？ 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19872" y="116632"/>
            <a:ext cx="2363416" cy="1772562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3923928" y="1916832"/>
            <a:ext cx="136815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环形净化器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创意方法</a:t>
            </a:r>
            <a:endParaRPr lang="zh-CN" altLang="en-US" sz="3200" dirty="0">
              <a:latin typeface="华文行楷" pitchFamily="2" charset="-122"/>
              <a:ea typeface="华文行楷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475656" y="1196752"/>
          <a:ext cx="6192688" cy="5040562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170402"/>
                <a:gridCol w="5022286"/>
              </a:tblGrid>
              <a:tr h="67639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口诀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含义</a:t>
                      </a:r>
                      <a:endParaRPr lang="zh-CN" altLang="en-US" dirty="0"/>
                    </a:p>
                  </a:txBody>
                  <a:tcPr/>
                </a:tc>
              </a:tr>
              <a:tr h="116748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以小见大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将一个小的个人行为放大，引起人的重视与关注。</a:t>
                      </a:r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（往前一小步，文明一大步）</a:t>
                      </a:r>
                      <a:endParaRPr lang="zh-CN" altLang="en-US" dirty="0"/>
                    </a:p>
                  </a:txBody>
                  <a:tcPr/>
                </a:tc>
              </a:tr>
              <a:tr h="116748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爱屋及乌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将保护环境的行为与美好事物进行联系，让人乐于参与。</a:t>
                      </a:r>
                      <a:endParaRPr lang="zh-CN" altLang="en-US" dirty="0"/>
                    </a:p>
                  </a:txBody>
                  <a:tcPr/>
                </a:tc>
              </a:tr>
              <a:tr h="67639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数里乾坤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相比说教性质的宣传语，数据更能带给人直观的理解。</a:t>
                      </a:r>
                      <a:endParaRPr lang="zh-CN" altLang="en-US" dirty="0"/>
                    </a:p>
                  </a:txBody>
                  <a:tcPr/>
                </a:tc>
              </a:tr>
              <a:tr h="67639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寓教于乐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把环保行为变得有趣，让人乐于参与。</a:t>
                      </a:r>
                      <a:endParaRPr lang="zh-CN" altLang="en-US" dirty="0"/>
                    </a:p>
                  </a:txBody>
                  <a:tcPr/>
                </a:tc>
              </a:tr>
              <a:tr h="67639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警钟长鸣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将破坏环境的行为与恶果进行联系，让人避免此种行为。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229600" cy="1143000"/>
          </a:xfrm>
        </p:spPr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创新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+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环境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=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？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208912" cy="4536504"/>
          </a:xfrm>
        </p:spPr>
        <p:txBody>
          <a:bodyPr/>
          <a:lstStyle/>
          <a:p>
            <a:pPr>
              <a:buNone/>
            </a:pPr>
            <a:endParaRPr lang="en-US" altLang="zh-CN" dirty="0" smtClean="0">
              <a:latin typeface="华文行楷" pitchFamily="2" charset="-122"/>
              <a:ea typeface="华文行楷" pitchFamily="2" charset="-122"/>
            </a:endParaRPr>
          </a:p>
          <a:p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timgsa.baidu.com/timg?image&amp;quality=80&amp;size=b9999_10000&amp;sec=1491327541824&amp;di=894b2296802f41c0816f340fdbcd2682&amp;imgtype=0&amp;src=http%3A%2F%2Fsh.sinaimg.cn%2F2014%2F0625%2FU9791P18DT20140625092022.jpg"/>
          <p:cNvPicPr>
            <a:picLocks noChangeAspect="1" noChangeArrowheads="1"/>
          </p:cNvPicPr>
          <p:nvPr/>
        </p:nvPicPr>
        <p:blipFill>
          <a:blip r:embed="rId2" cstate="print"/>
          <a:srcRect r="30550"/>
          <a:stretch>
            <a:fillRect/>
          </a:stretch>
        </p:blipFill>
        <p:spPr bwMode="auto">
          <a:xfrm>
            <a:off x="0" y="476672"/>
            <a:ext cx="2267744" cy="3099252"/>
          </a:xfrm>
          <a:prstGeom prst="rect">
            <a:avLst/>
          </a:prstGeom>
          <a:noFill/>
        </p:spPr>
      </p:pic>
      <p:pic>
        <p:nvPicPr>
          <p:cNvPr id="32772" name="Picture 4" descr="http://photocdn.sohu.com/20150708/mp21828836_1436326825616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764704"/>
            <a:ext cx="4158110" cy="2477378"/>
          </a:xfrm>
          <a:prstGeom prst="rect">
            <a:avLst/>
          </a:prstGeom>
          <a:noFill/>
        </p:spPr>
      </p:pic>
      <p:pic>
        <p:nvPicPr>
          <p:cNvPr id="32774" name="Picture 6" descr="https://timgsa.baidu.com/timg?image&amp;quality=80&amp;size=b9999_10000&amp;sec=1491327707859&amp;di=96c4cbbcbc471d16734278508ffd1f61&amp;imgtype=0&amp;src=http%3A%2F%2Fwww.szzqhb.com%2Fsite%2Fzq%2Fupfile%2F201503%2F201503274548096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789040"/>
            <a:ext cx="4123947" cy="288032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179512" y="4149080"/>
            <a:ext cx="4139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TW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   生</a:t>
            </a:r>
            <a:r>
              <a:rPr kumimoji="1"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产</a:t>
            </a:r>
            <a:r>
              <a:rPr kumimoji="1" lang="en-US" altLang="zh-TW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1</a:t>
            </a:r>
            <a:r>
              <a:rPr kumimoji="1"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千克</a:t>
            </a:r>
            <a:r>
              <a:rPr kumimoji="1" lang="zh-TW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 </a:t>
            </a:r>
            <a:r>
              <a:rPr kumimoji="1" lang="zh-TW" altLang="en-US" sz="2800" b="1" dirty="0" smtClean="0">
                <a:latin typeface="华文新魏" pitchFamily="2" charset="-122"/>
                <a:ea typeface="华文新魏" pitchFamily="2" charset="-122"/>
              </a:rPr>
              <a:t>棉料</a:t>
            </a:r>
            <a:r>
              <a:rPr kumimoji="1" lang="zh-CN" altLang="en-US" sz="2800" b="1" dirty="0" smtClean="0">
                <a:latin typeface="华文新魏" pitchFamily="2" charset="-122"/>
                <a:ea typeface="华文新魏" pitchFamily="2" charset="-122"/>
              </a:rPr>
              <a:t>需要</a:t>
            </a:r>
            <a:r>
              <a:rPr kumimoji="1" lang="en-US" altLang="zh-TW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0.</a:t>
            </a:r>
            <a:r>
              <a:rPr kumimoji="1"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33</a:t>
            </a:r>
            <a:r>
              <a:rPr kumimoji="1"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千克</a:t>
            </a:r>
            <a:r>
              <a:rPr kumimoji="1" lang="zh-TW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化肥和</a:t>
            </a:r>
            <a:r>
              <a:rPr kumimoji="1"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杀虫剂</a:t>
            </a:r>
          </a:p>
          <a:p>
            <a:r>
              <a:rPr kumimoji="1"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TW" altLang="en-US" sz="2800" b="1" dirty="0" smtClean="0">
                <a:latin typeface="华文新魏" pitchFamily="2" charset="-122"/>
                <a:ea typeface="华文新魏" pitchFamily="2" charset="-122"/>
              </a:rPr>
              <a:t>生</a:t>
            </a:r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产</a:t>
            </a:r>
            <a:r>
              <a:rPr lang="zh-TW" altLang="en-US" sz="2800" b="1" dirty="0" smtClean="0">
                <a:latin typeface="华文新魏" pitchFamily="2" charset="-122"/>
                <a:ea typeface="华文新魏" pitchFamily="2" charset="-122"/>
              </a:rPr>
              <a:t>每 </a:t>
            </a:r>
            <a:r>
              <a:rPr lang="en-US" altLang="zh-TW" sz="2800" b="1" dirty="0" smtClean="0">
                <a:latin typeface="华文新魏" pitchFamily="2" charset="-122"/>
                <a:ea typeface="华文新魏" pitchFamily="2" charset="-122"/>
              </a:rPr>
              <a:t>1 </a:t>
            </a:r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千克</a:t>
            </a:r>
            <a:r>
              <a:rPr lang="zh-TW" altLang="en-US" sz="2800" b="1" dirty="0" smtClean="0">
                <a:latin typeface="华文新魏" pitchFamily="2" charset="-122"/>
                <a:ea typeface="华文新魏" pitchFamily="2" charset="-122"/>
              </a:rPr>
              <a:t>的棉花需要 </a:t>
            </a:r>
            <a:r>
              <a:rPr lang="en-US" altLang="zh-TW" sz="2800" b="1" dirty="0" smtClean="0">
                <a:latin typeface="华文新魏" pitchFamily="2" charset="-122"/>
                <a:ea typeface="华文新魏" pitchFamily="2" charset="-122"/>
              </a:rPr>
              <a:t>29000 </a:t>
            </a:r>
            <a:r>
              <a:rPr lang="zh-TW" altLang="en-US" sz="2800" b="1" dirty="0" smtClean="0">
                <a:latin typeface="华文新魏" pitchFamily="2" charset="-122"/>
                <a:ea typeface="华文新魏" pitchFamily="2" charset="-122"/>
              </a:rPr>
              <a:t>公升水</a:t>
            </a:r>
            <a:endParaRPr kumimoji="1" lang="zh-TW" altLang="en-US" sz="2800" b="1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7170" name="Picture 2" descr="https://timgsa.baidu.com/timg?image&amp;quality=80&amp;size=b9999_10000&amp;sec=1491411677954&amp;di=e60f7fc6592638607c6d48914aaeb22b&amp;imgtype=0&amp;src=http%3A%2F%2Fpic12.nipic.com%2F20110108%2F6003050_211951099176_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404664"/>
            <a:ext cx="2240124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创意实例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55976" y="1600200"/>
            <a:ext cx="4330824" cy="4525963"/>
          </a:xfrm>
        </p:spPr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搬一搬：厨房计时做洗澡计时</a:t>
            </a:r>
            <a:endParaRPr lang="en-US" altLang="zh-CN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改一改：改变外形，增加环境宣传意义。</a:t>
            </a:r>
            <a:endParaRPr lang="en-US" altLang="zh-CN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爱屋及乌：将洗澡时间具象化为树。随着时间的流逝，树开始枯萎。</a:t>
            </a:r>
            <a:endParaRPr lang="en-US" altLang="zh-CN" dirty="0" smtClean="0">
              <a:latin typeface="华文行楷" pitchFamily="2" charset="-122"/>
              <a:ea typeface="华文行楷" pitchFamily="2" charset="-122"/>
            </a:endParaRPr>
          </a:p>
          <a:p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9698" name="Picture 2" descr="https://timgsa.baidu.com/timg?image&amp;quality=80&amp;size=b10000_10000&amp;sec=1491314066&amp;di=cb718eb1ffcab4ddef265a2aab41ed0f&amp;src=http://www.oyeatek.com/upload/20110929_250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3591399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更多的案例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050" name="Picture 2" descr="http://img01.cztv.com/201605/31/6e8f951b0b638f4df2aae7ddd1f32d2c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916832"/>
            <a:ext cx="3649053" cy="3600400"/>
          </a:xfrm>
          <a:prstGeom prst="rect">
            <a:avLst/>
          </a:prstGeom>
          <a:noFill/>
        </p:spPr>
      </p:pic>
      <p:pic>
        <p:nvPicPr>
          <p:cNvPr id="2052" name="Picture 4" descr="http://img01.cztv.com/201605/31/8ccbe10fe9db3bb949a4e9cdab31f3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412776"/>
            <a:ext cx="4644008" cy="2678045"/>
          </a:xfrm>
          <a:prstGeom prst="rect">
            <a:avLst/>
          </a:prstGeom>
          <a:noFill/>
        </p:spPr>
      </p:pic>
      <p:pic>
        <p:nvPicPr>
          <p:cNvPr id="2054" name="Picture 6" descr="http://img01.cztv.com/201605/31/f018b4ca2cc59c553d06cec304e2b8c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4365104"/>
            <a:ext cx="4104456" cy="2298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20个国外绿色环保的创意包装设计欣赏,PS教程,图老师教程网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4355630" cy="5357425"/>
          </a:xfrm>
          <a:prstGeom prst="rect">
            <a:avLst/>
          </a:prstGeom>
          <a:noFill/>
        </p:spPr>
      </p:pic>
      <p:pic>
        <p:nvPicPr>
          <p:cNvPr id="38916" name="Picture 4" descr="20个国外绿色环保的创意包装设计欣赏,PS教程,图老师教程网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980728"/>
            <a:ext cx="3932802" cy="52437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img8.wtoutiao.com/mmbiz/flP7ibBUibiaZs4iapmsO7sN8Er9cQK9VsMicsYEvUFWWd5syzicc3Eib5bNDg65hVUia2X5AouZ7XGHLbibMOqz04Micy2w/0?wx_fmt=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4572000" cy="2571751"/>
          </a:xfrm>
          <a:prstGeom prst="rect">
            <a:avLst/>
          </a:prstGeom>
          <a:noFill/>
        </p:spPr>
      </p:pic>
      <p:pic>
        <p:nvPicPr>
          <p:cNvPr id="39940" name="Picture 4" descr="http://img8.wtoutiao.com/mmbiz/flP7ibBUibiaZs4iapmsO7sN8Er9cQK9VsMicXib5xLlEKhbwBjkUdxmCT3UcA9QHOibbXqj7Evp29pLkRyDRyYf2otGA/0?wx_fmt=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68960"/>
            <a:ext cx="4572815" cy="3459114"/>
          </a:xfrm>
          <a:prstGeom prst="rect">
            <a:avLst/>
          </a:prstGeom>
          <a:noFill/>
        </p:spPr>
      </p:pic>
      <p:sp>
        <p:nvSpPr>
          <p:cNvPr id="39942" name="AutoShape 6" descr="http://img8.wtoutiao.com/mmbiz/flP7ibBUibiaZs4iapmsO7sN8Er9cQK9VsMicm8FPl3hXJUZOJiapQSjpfBjEicau0zybPQz7e844mOE3yREtQib995RZg/0?wx_fmt=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9944" name="Picture 8" descr="小伙发明海洋垃圾收集装置 可清除太平洋42%垃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235" y="476672"/>
            <a:ext cx="4357765" cy="2448272"/>
          </a:xfrm>
          <a:prstGeom prst="rect">
            <a:avLst/>
          </a:prstGeom>
          <a:noFill/>
        </p:spPr>
      </p:pic>
      <p:pic>
        <p:nvPicPr>
          <p:cNvPr id="39946" name="Picture 10" descr="小伙发明海洋垃圾收集装置 可清除太平洋42%垃圾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234" y="3861048"/>
            <a:ext cx="4357766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现场创意环节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80928"/>
          </a:xfrm>
        </p:spPr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制作一个简易空气净化器</a:t>
            </a:r>
            <a:endParaRPr lang="en-US" altLang="zh-CN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小组讨论，如何利用创新创意方法，对净化器进行改造。</a:t>
            </a:r>
            <a:endParaRPr lang="en-US" altLang="zh-CN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将方案上传到微信群中，分享每个人的创意。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创新改变了环境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1756792"/>
          </a:xfrm>
        </p:spPr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伦敦街头挤满了这种交通工具，他们尾气难闻，噪音吵人，经常引发交通事故，带来了严重的环境问题。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026" name="Picture 2" descr="100年前他们预言伦敦会被马粪淹没...万万想不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212976"/>
            <a:ext cx="3693230" cy="3096344"/>
          </a:xfrm>
          <a:prstGeom prst="rect">
            <a:avLst/>
          </a:prstGeom>
          <a:noFill/>
        </p:spPr>
      </p:pic>
      <p:pic>
        <p:nvPicPr>
          <p:cNvPr id="1028" name="Picture 4" descr="100年前他们预言伦敦会被马粪淹没...万万想不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212976"/>
            <a:ext cx="3734170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创新破坏了环境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0808"/>
          </a:xfrm>
        </p:spPr>
        <p:txBody>
          <a:bodyPr/>
          <a:lstStyle/>
          <a:p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1952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年末，伦敦被工厂与汽车排放的有毒烟雾笼罩，由于呼吸系统的急性慢性疾病死亡达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4000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人。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6386" name="Picture 2" descr="https://timgsa.baidu.com/timg?image&amp;quality=80&amp;size=b9999_10000&amp;sec=1491232862853&amp;di=e58fbc60154a34506178c846663ecf00&amp;imgtype=0&amp;src=http%3A%2F%2Ftc.sinaimg.cn%2Fmaxwidth.2048%2Ftc.service.weibo.com%2Fd_ifengimg_com%2Febbde9ac9278a4596b9260fd2af9aca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501008"/>
            <a:ext cx="3537236" cy="2520280"/>
          </a:xfrm>
          <a:prstGeom prst="rect">
            <a:avLst/>
          </a:prstGeom>
          <a:noFill/>
        </p:spPr>
      </p:pic>
      <p:pic>
        <p:nvPicPr>
          <p:cNvPr id="16388" name="Picture 4" descr="https://timgsa.baidu.com/timg?image&amp;quality=80&amp;size=b9999_10000&amp;sec=1491232904871&amp;di=9fe462227b5abe979b2e4175eb97612c&amp;imgtype=0&amp;src=http%3A%2F%2Fs4.sinaimg.cn%2Fmw690%2F76a28a93gd35d61021833%266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501008"/>
            <a:ext cx="3145388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创新保护了环境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900807"/>
          </a:xfrm>
        </p:spPr>
        <p:txBody>
          <a:bodyPr/>
          <a:lstStyle/>
          <a:p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1962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年，卡逊女士的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《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寂静的春天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》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出版，第一本唤起了人类环境保护意识的书籍。时至今日，环境保护成为全人类议题。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7410" name="Picture 2" descr="https://timgsa.baidu.com/timg?image&amp;quality=80&amp;size=b9999_10000&amp;sec=1491235541015&amp;di=e087af3893e695614d54b5432bcad1db&amp;imgtype=0&amp;src=http%3A%2F%2Fi2.w.hjfile.cn%2Fdoc%2F201504%2F6c6ad8e240f24824945929a72388d28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3356991"/>
            <a:ext cx="3456384" cy="2460857"/>
          </a:xfrm>
          <a:prstGeom prst="rect">
            <a:avLst/>
          </a:prstGeom>
          <a:noFill/>
        </p:spPr>
      </p:pic>
      <p:pic>
        <p:nvPicPr>
          <p:cNvPr id="17412" name="Picture 4" descr="https://timgsa.baidu.com/timg?image&amp;quality=80&amp;size=b9999_10000&amp;sec=1491235619428&amp;di=908634f5bb13e846f994e18526ae9ca8&amp;imgtype=0&amp;src=http%3A%2F%2Fphoto.hanyu.iciba.com%2Fupload%2Fchinesewiki%2Fq%2FY%2FqYv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356992"/>
            <a:ext cx="2858851" cy="2448272"/>
          </a:xfrm>
          <a:prstGeom prst="rect">
            <a:avLst/>
          </a:prstGeom>
          <a:noFill/>
        </p:spPr>
      </p:pic>
      <p:pic>
        <p:nvPicPr>
          <p:cNvPr id="17414" name="Picture 6" descr="https://ss1.bdstatic.com/70cFuXSh_Q1YnxGkpoWK1HF6hhy/it/u=1968082205,3484809298&amp;fm=23&amp;gp=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6875" y="3356992"/>
            <a:ext cx="2276893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216024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环境保护为创新提供了目标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/>
            </a:r>
            <a:br>
              <a:rPr lang="en-US" altLang="zh-CN" dirty="0" smtClean="0">
                <a:latin typeface="华文行楷" pitchFamily="2" charset="-122"/>
                <a:ea typeface="华文行楷" pitchFamily="2" charset="-122"/>
              </a:rPr>
            </a:b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创新为环境保护提供了手段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467544" y="2420888"/>
            <a:ext cx="8229600" cy="3816424"/>
          </a:xfrm>
        </p:spPr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党的十三五发展规划纲要提出“坚持创新发展、协调发展、绿色发展、开放发展、共享发展。”</a:t>
            </a:r>
            <a:endParaRPr lang="en-US" altLang="zh-CN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创新教育与环境教育，面向二十一世纪的教育。</a:t>
            </a:r>
            <a:endParaRPr lang="en-US" altLang="zh-CN" dirty="0" smtClean="0">
              <a:latin typeface="华文行楷" pitchFamily="2" charset="-122"/>
              <a:ea typeface="华文行楷" pitchFamily="2" charset="-122"/>
            </a:endParaRPr>
          </a:p>
          <a:p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创意作品规则解读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概念界定</a:t>
            </a:r>
            <a:endParaRPr lang="en-US" altLang="zh-CN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zh-CN" dirty="0" smtClean="0">
                <a:latin typeface="华文行楷" pitchFamily="2" charset="-122"/>
                <a:ea typeface="华文行楷" pitchFamily="2" charset="-122"/>
              </a:rPr>
              <a:t>创意设计作品：利用创意设计增加或改变现有物品、装置、产品的外观、使用方法，以增强其环保宣教功能，唤起使用者的环境保护意识，促进使用者实行环保行为。</a:t>
            </a:r>
          </a:p>
          <a:p>
            <a:r>
              <a:rPr lang="zh-CN" altLang="zh-CN" dirty="0" smtClean="0">
                <a:latin typeface="华文行楷" pitchFamily="2" charset="-122"/>
                <a:ea typeface="华文行楷" pitchFamily="2" charset="-122"/>
              </a:rPr>
              <a:t>实践发明作品：利用创新思维与科学技术设计出新型的物品、装置产品，能够实现一定的环保功能。</a:t>
            </a:r>
          </a:p>
          <a:p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9个你没有想到的环保创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4005064"/>
            <a:ext cx="4968552" cy="2583647"/>
          </a:xfrm>
          <a:prstGeom prst="rect">
            <a:avLst/>
          </a:prstGeom>
          <a:noFill/>
        </p:spPr>
      </p:pic>
      <p:pic>
        <p:nvPicPr>
          <p:cNvPr id="1028" name="Picture 4" descr="9个你没有想到的环保创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672"/>
            <a:ext cx="3962753" cy="5292477"/>
          </a:xfrm>
          <a:prstGeom prst="rect">
            <a:avLst/>
          </a:prstGeom>
          <a:noFill/>
        </p:spPr>
      </p:pic>
      <p:pic>
        <p:nvPicPr>
          <p:cNvPr id="1032" name="Picture 8" descr="https://timgsa.baidu.com/timg?image&amp;quality=80&amp;size=b9999_10000&amp;sec=1491283609125&amp;di=499699b3f25dc1c9a5815502252d6836&amp;imgtype=0&amp;src=http%3A%2F%2Fimages.weiphone.com%2Fattachments%2FDay_120707%2F0_2959628_e4cf6fc75bf994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88640"/>
            <a:ext cx="2950339" cy="35390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1484784"/>
            <a:ext cx="1728192" cy="3600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区县初评</a:t>
            </a:r>
            <a:endParaRPr lang="en-US" altLang="zh-CN" sz="2000" dirty="0" smtClean="0"/>
          </a:p>
          <a:p>
            <a:pPr algn="ctr"/>
            <a:r>
              <a:rPr lang="zh-CN" altLang="en-US" sz="2000" dirty="0" smtClean="0"/>
              <a:t>选拔、推荐</a:t>
            </a:r>
            <a:endParaRPr lang="en-US" altLang="zh-CN" sz="2000" dirty="0" smtClean="0"/>
          </a:p>
          <a:p>
            <a:pPr algn="ctr"/>
            <a:r>
              <a:rPr lang="zh-CN" altLang="en-US" sz="2000" dirty="0" smtClean="0"/>
              <a:t>至市赛</a:t>
            </a:r>
            <a:endParaRPr lang="en-US" altLang="zh-CN" sz="2000" dirty="0" smtClean="0"/>
          </a:p>
          <a:p>
            <a:pPr algn="ctr"/>
            <a:endParaRPr lang="en-US" altLang="zh-CN" sz="2000" dirty="0" smtClean="0"/>
          </a:p>
          <a:p>
            <a:pPr algn="ctr"/>
            <a:r>
              <a:rPr lang="zh-CN" altLang="en-US" sz="2000" dirty="0" smtClean="0"/>
              <a:t>提交设计方案、相关图片（设计图、效果图、实物图）</a:t>
            </a:r>
            <a:endParaRPr lang="zh-CN" altLang="en-US" sz="2000" dirty="0"/>
          </a:p>
        </p:txBody>
      </p:sp>
      <p:sp>
        <p:nvSpPr>
          <p:cNvPr id="5" name="燕尾形 4"/>
          <p:cNvSpPr/>
          <p:nvPr/>
        </p:nvSpPr>
        <p:spPr>
          <a:xfrm>
            <a:off x="2123728" y="2276872"/>
            <a:ext cx="720080" cy="2016224"/>
          </a:xfrm>
          <a:prstGeom prst="chevron">
            <a:avLst>
              <a:gd name="adj" fmla="val 584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635896" y="1484784"/>
            <a:ext cx="1728192" cy="3600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市赛初评</a:t>
            </a:r>
            <a:endParaRPr lang="en-US" altLang="zh-CN" sz="2000" dirty="0" smtClean="0"/>
          </a:p>
          <a:p>
            <a:pPr algn="ctr"/>
            <a:r>
              <a:rPr lang="zh-CN" altLang="en-US" sz="2000" dirty="0" smtClean="0"/>
              <a:t>选拔进入</a:t>
            </a:r>
            <a:endParaRPr lang="en-US" altLang="zh-CN" sz="2000" dirty="0" smtClean="0"/>
          </a:p>
          <a:p>
            <a:pPr algn="ctr"/>
            <a:r>
              <a:rPr lang="zh-CN" altLang="en-US" sz="2000" dirty="0" smtClean="0"/>
              <a:t>市赛终评</a:t>
            </a:r>
            <a:endParaRPr lang="en-US" altLang="zh-CN" sz="2000" dirty="0" smtClean="0"/>
          </a:p>
          <a:p>
            <a:pPr algn="ctr"/>
            <a:endParaRPr lang="en-US" altLang="zh-CN" sz="2000" dirty="0" smtClean="0"/>
          </a:p>
          <a:p>
            <a:pPr algn="ctr"/>
            <a:r>
              <a:rPr lang="zh-CN" altLang="en-US" sz="2000" dirty="0" smtClean="0"/>
              <a:t>携带实物或模型进行现场演示、答辩</a:t>
            </a:r>
            <a:endParaRPr lang="zh-CN" altLang="en-US" sz="2000" dirty="0"/>
          </a:p>
        </p:txBody>
      </p:sp>
      <p:sp>
        <p:nvSpPr>
          <p:cNvPr id="7" name="燕尾形 6"/>
          <p:cNvSpPr/>
          <p:nvPr/>
        </p:nvSpPr>
        <p:spPr>
          <a:xfrm>
            <a:off x="2699792" y="2276872"/>
            <a:ext cx="720080" cy="2016224"/>
          </a:xfrm>
          <a:prstGeom prst="chevron">
            <a:avLst>
              <a:gd name="adj" fmla="val 584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5508104" y="2276872"/>
            <a:ext cx="720080" cy="2016224"/>
          </a:xfrm>
          <a:prstGeom prst="chevron">
            <a:avLst>
              <a:gd name="adj" fmla="val 584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6084168" y="2276872"/>
            <a:ext cx="720080" cy="2016224"/>
          </a:xfrm>
          <a:prstGeom prst="chevron">
            <a:avLst>
              <a:gd name="adj" fmla="val 584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948264" y="1484784"/>
            <a:ext cx="1728192" cy="3600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评选优秀</a:t>
            </a:r>
            <a:endParaRPr lang="en-US" altLang="zh-CN" sz="2000" dirty="0" smtClean="0"/>
          </a:p>
          <a:p>
            <a:pPr algn="ctr"/>
            <a:r>
              <a:rPr lang="zh-CN" altLang="en-US" sz="2000" dirty="0" smtClean="0"/>
              <a:t>选拔推荐</a:t>
            </a:r>
            <a:endParaRPr lang="en-US" altLang="zh-CN" sz="2000" dirty="0" smtClean="0"/>
          </a:p>
          <a:p>
            <a:pPr algn="ctr"/>
            <a:endParaRPr lang="en-US" altLang="zh-CN" sz="2000" dirty="0" smtClean="0"/>
          </a:p>
          <a:p>
            <a:pPr algn="ctr"/>
            <a:r>
              <a:rPr lang="zh-CN" altLang="en-US" sz="2000" dirty="0" smtClean="0"/>
              <a:t>参加交流营</a:t>
            </a:r>
            <a:endParaRPr lang="en-US" altLang="zh-CN" sz="2000" dirty="0" smtClean="0"/>
          </a:p>
          <a:p>
            <a:pPr algn="ctr"/>
            <a:r>
              <a:rPr lang="zh-CN" altLang="en-US" sz="2000" dirty="0" smtClean="0"/>
              <a:t>中国青少年</a:t>
            </a:r>
            <a:endParaRPr lang="en-US" altLang="zh-CN" sz="2000" dirty="0" smtClean="0"/>
          </a:p>
          <a:p>
            <a:pPr algn="ctr"/>
            <a:r>
              <a:rPr lang="zh-CN" altLang="en-US" sz="2000" dirty="0" smtClean="0"/>
              <a:t>环境论坛</a:t>
            </a:r>
            <a:endParaRPr lang="en-US" altLang="zh-CN" sz="2000" dirty="0" smtClean="0"/>
          </a:p>
          <a:p>
            <a:pPr algn="ctr"/>
            <a:r>
              <a:rPr lang="zh-CN" altLang="en-US" sz="2000" dirty="0" smtClean="0"/>
              <a:t>中学生水科技比赛</a:t>
            </a:r>
            <a:endParaRPr lang="en-US" altLang="zh-CN" sz="2000" dirty="0" smtClean="0"/>
          </a:p>
        </p:txBody>
      </p:sp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两层选拔 多个出口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921</Words>
  <Application>Microsoft Office PowerPoint</Application>
  <PresentationFormat>全屏显示(4:3)</PresentationFormat>
  <Paragraphs>149</Paragraphs>
  <Slides>25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北京市中小学生环境教育 系列活动创意板块培训</vt:lpstr>
      <vt:lpstr>创新+环境=？</vt:lpstr>
      <vt:lpstr>创新改变了环境</vt:lpstr>
      <vt:lpstr>创新破坏了环境</vt:lpstr>
      <vt:lpstr>创新保护了环境</vt:lpstr>
      <vt:lpstr>环境保护为创新提供了目标 创新为环境保护提供了手段</vt:lpstr>
      <vt:lpstr>创意作品规则解读</vt:lpstr>
      <vt:lpstr>幻灯片 8</vt:lpstr>
      <vt:lpstr>两层选拔 多个出口</vt:lpstr>
      <vt:lpstr>评选标准</vt:lpstr>
      <vt:lpstr>环保创意五部曲</vt:lpstr>
      <vt:lpstr>层层筛选找问题</vt:lpstr>
      <vt:lpstr>幻灯片 13</vt:lpstr>
      <vt:lpstr>脑洞大开想方法</vt:lpstr>
      <vt:lpstr>幻灯片 15</vt:lpstr>
      <vt:lpstr>幻灯片 16</vt:lpstr>
      <vt:lpstr>寻找技术巧设计</vt:lpstr>
      <vt:lpstr>幻灯片 18</vt:lpstr>
      <vt:lpstr>创意方法</vt:lpstr>
      <vt:lpstr>幻灯片 20</vt:lpstr>
      <vt:lpstr>创意实例</vt:lpstr>
      <vt:lpstr>更多的案例</vt:lpstr>
      <vt:lpstr>幻灯片 23</vt:lpstr>
      <vt:lpstr>幻灯片 24</vt:lpstr>
      <vt:lpstr> 现场创意环节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0</dc:creator>
  <cp:lastModifiedBy>xckjg-13</cp:lastModifiedBy>
  <cp:revision>51</cp:revision>
  <dcterms:created xsi:type="dcterms:W3CDTF">2017-04-03T12:00:00Z</dcterms:created>
  <dcterms:modified xsi:type="dcterms:W3CDTF">2017-04-06T03:26:29Z</dcterms:modified>
</cp:coreProperties>
</file>